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2"/>
  </p:sldMasterIdLst>
  <p:notesMasterIdLst>
    <p:notesMasterId r:id="rId49"/>
  </p:notesMasterIdLst>
  <p:handoutMasterIdLst>
    <p:handoutMasterId r:id="rId50"/>
  </p:handoutMasterIdLst>
  <p:sldIdLst>
    <p:sldId id="518" r:id="rId3"/>
    <p:sldId id="473" r:id="rId4"/>
    <p:sldId id="757" r:id="rId5"/>
    <p:sldId id="484" r:id="rId6"/>
    <p:sldId id="485" r:id="rId7"/>
    <p:sldId id="486" r:id="rId8"/>
    <p:sldId id="487" r:id="rId9"/>
    <p:sldId id="488" r:id="rId10"/>
    <p:sldId id="489" r:id="rId11"/>
    <p:sldId id="490" r:id="rId12"/>
    <p:sldId id="491" r:id="rId13"/>
    <p:sldId id="492" r:id="rId14"/>
    <p:sldId id="479" r:id="rId15"/>
    <p:sldId id="480" r:id="rId16"/>
    <p:sldId id="481" r:id="rId17"/>
    <p:sldId id="482" r:id="rId18"/>
    <p:sldId id="483" r:id="rId19"/>
    <p:sldId id="493" r:id="rId20"/>
    <p:sldId id="494" r:id="rId21"/>
    <p:sldId id="495" r:id="rId22"/>
    <p:sldId id="496" r:id="rId23"/>
    <p:sldId id="758" r:id="rId24"/>
    <p:sldId id="760" r:id="rId25"/>
    <p:sldId id="499" r:id="rId26"/>
    <p:sldId id="500" r:id="rId27"/>
    <p:sldId id="501" r:id="rId28"/>
    <p:sldId id="502" r:id="rId29"/>
    <p:sldId id="504" r:id="rId30"/>
    <p:sldId id="505" r:id="rId31"/>
    <p:sldId id="506" r:id="rId32"/>
    <p:sldId id="507" r:id="rId33"/>
    <p:sldId id="508" r:id="rId34"/>
    <p:sldId id="509" r:id="rId35"/>
    <p:sldId id="511" r:id="rId36"/>
    <p:sldId id="512" r:id="rId37"/>
    <p:sldId id="513" r:id="rId38"/>
    <p:sldId id="514" r:id="rId39"/>
    <p:sldId id="515" r:id="rId40"/>
    <p:sldId id="516" r:id="rId41"/>
    <p:sldId id="517" r:id="rId42"/>
    <p:sldId id="349" r:id="rId43"/>
    <p:sldId id="528" r:id="rId44"/>
    <p:sldId id="761" r:id="rId45"/>
    <p:sldId id="762" r:id="rId46"/>
    <p:sldId id="405" r:id="rId47"/>
    <p:sldId id="400" r:id="rId4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709A2BE3-2D0E-4BDF-9E7B-B5B14B6C6981}">
          <p14:sldIdLst>
            <p14:sldId id="518"/>
            <p14:sldId id="473"/>
            <p14:sldId id="757"/>
          </p14:sldIdLst>
        </p14:section>
        <p14:section name="Delegates" id="{5DBF8FE6-E59E-439F-B4AB-186E276D2714}">
          <p14:sldIdLst>
            <p14:sldId id="484"/>
            <p14:sldId id="485"/>
            <p14:sldId id="486"/>
            <p14:sldId id="487"/>
            <p14:sldId id="488"/>
            <p14:sldId id="489"/>
            <p14:sldId id="490"/>
            <p14:sldId id="491"/>
            <p14:sldId id="492"/>
          </p14:sldIdLst>
        </p14:section>
        <p14:section name="Events Overview" id="{E02A9EC1-603F-4F91-9FD2-3145C28ADC2E}">
          <p14:sldIdLst>
            <p14:sldId id="479"/>
            <p14:sldId id="480"/>
            <p14:sldId id="481"/>
            <p14:sldId id="482"/>
            <p14:sldId id="483"/>
          </p14:sldIdLst>
        </p14:section>
        <p14:section name="Events" id="{6137F920-6E7F-4707-A5AE-33F0724EAA87}">
          <p14:sldIdLst>
            <p14:sldId id="493"/>
            <p14:sldId id="494"/>
            <p14:sldId id="495"/>
            <p14:sldId id="496"/>
            <p14:sldId id="758"/>
            <p14:sldId id="760"/>
            <p14:sldId id="499"/>
            <p14:sldId id="500"/>
            <p14:sldId id="501"/>
          </p14:sldIdLst>
        </p14:section>
        <p14:section name="Event Args" id="{F47550DF-157E-40DF-9CE8-A6E833A25072}">
          <p14:sldIdLst>
            <p14:sldId id="502"/>
            <p14:sldId id="504"/>
            <p14:sldId id="505"/>
            <p14:sldId id="506"/>
            <p14:sldId id="507"/>
            <p14:sldId id="508"/>
            <p14:sldId id="509"/>
          </p14:sldIdLst>
        </p14:section>
        <p14:section name="Observer" id="{8B2B63E1-B775-44BB-9A69-2416B5B4825B}">
          <p14:sldIdLst>
            <p14:sldId id="511"/>
            <p14:sldId id="512"/>
            <p14:sldId id="513"/>
            <p14:sldId id="514"/>
            <p14:sldId id="515"/>
            <p14:sldId id="516"/>
            <p14:sldId id="517"/>
          </p14:sldIdLst>
        </p14:section>
        <p14:section name="Conclusion" id="{10E03AB1-9AA8-4E86-9A64-D741901E50A2}">
          <p14:sldIdLst>
            <p14:sldId id="349"/>
            <p14:sldId id="528"/>
            <p14:sldId id="761"/>
            <p14:sldId id="762"/>
            <p14:sldId id="405"/>
            <p14:sldId id="400"/>
          </p14:sldIdLst>
        </p14:section>
      </p14:sectionLst>
    </p:ex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ABFF"/>
    <a:srgbClr val="005828"/>
    <a:srgbClr val="00B050"/>
    <a:srgbClr val="003760"/>
    <a:srgbClr val="0070C0"/>
    <a:srgbClr val="C6C0AA"/>
    <a:srgbClr val="FFF0D9"/>
    <a:srgbClr val="FFA72A"/>
    <a:srgbClr val="F0F5FA"/>
    <a:srgbClr val="1A8AFA"/>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05" autoAdjust="0"/>
    <p:restoredTop sz="94140" autoAdjust="0"/>
  </p:normalViewPr>
  <p:slideViewPr>
    <p:cSldViewPr>
      <p:cViewPr varScale="1">
        <p:scale>
          <a:sx n="101" d="100"/>
          <a:sy n="101" d="100"/>
        </p:scale>
        <p:origin x="198" y="204"/>
      </p:cViewPr>
      <p:guideLst>
        <p:guide orient="horz" pos="2160"/>
        <p:guide pos="3839"/>
      </p:guideLst>
    </p:cSldViewPr>
  </p:slideViewPr>
  <p:outlineViewPr>
    <p:cViewPr>
      <p:scale>
        <a:sx n="33" d="100"/>
        <a:sy n="33" d="100"/>
      </p:scale>
      <p:origin x="0" y="-6192"/>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soft5379" userId="47586c4a-a113-4729-a429-e4ae4b3a1941" providerId="ADAL" clId="{8DF057D4-522D-4C21-8A8A-68CEE3DA01BD}"/>
    <pc:docChg chg="addSld modSld sldOrd">
      <pc:chgData name="msoft5379" userId="47586c4a-a113-4729-a429-e4ae4b3a1941" providerId="ADAL" clId="{8DF057D4-522D-4C21-8A8A-68CEE3DA01BD}" dt="2018-02-12T16:21:10.157" v="6" actId="1076"/>
      <pc:docMkLst>
        <pc:docMk/>
      </pc:docMkLst>
      <pc:sldChg chg="modSp">
        <pc:chgData name="msoft5379" userId="47586c4a-a113-4729-a429-e4ae4b3a1941" providerId="ADAL" clId="{8DF057D4-522D-4C21-8A8A-68CEE3DA01BD}" dt="2018-02-12T16:21:10.157" v="6" actId="1076"/>
        <pc:sldMkLst>
          <pc:docMk/>
          <pc:sldMk cId="4014073037" sldId="472"/>
        </pc:sldMkLst>
        <pc:spChg chg="mod">
          <ac:chgData name="msoft5379" userId="47586c4a-a113-4729-a429-e4ae4b3a1941" providerId="ADAL" clId="{8DF057D4-522D-4C21-8A8A-68CEE3DA01BD}" dt="2018-02-12T16:21:08.189" v="5" actId="1076"/>
          <ac:spMkLst>
            <pc:docMk/>
            <pc:sldMk cId="4014073037" sldId="472"/>
            <ac:spMk id="5" creationId="{00000000-0000-0000-0000-000000000000}"/>
          </ac:spMkLst>
        </pc:spChg>
        <pc:spChg chg="mod">
          <ac:chgData name="msoft5379" userId="47586c4a-a113-4729-a429-e4ae4b3a1941" providerId="ADAL" clId="{8DF057D4-522D-4C21-8A8A-68CEE3DA01BD}" dt="2018-02-12T16:21:10.157" v="6" actId="1076"/>
          <ac:spMkLst>
            <pc:docMk/>
            <pc:sldMk cId="4014073037" sldId="472"/>
            <ac:spMk id="6" creationId="{00000000-0000-0000-0000-000000000000}"/>
          </ac:spMkLst>
        </pc:spChg>
      </pc:sldChg>
      <pc:sldChg chg="modSp add ord modAnim">
        <pc:chgData name="msoft5379" userId="47586c4a-a113-4729-a429-e4ae4b3a1941" providerId="ADAL" clId="{8DF057D4-522D-4C21-8A8A-68CEE3DA01BD}" dt="2018-02-05T15:55:05.875" v="2" actId="20577"/>
        <pc:sldMkLst>
          <pc:docMk/>
          <pc:sldMk cId="3984556131" sldId="478"/>
        </pc:sldMkLst>
        <pc:spChg chg="mod">
          <ac:chgData name="msoft5379" userId="47586c4a-a113-4729-a429-e4ae4b3a1941" providerId="ADAL" clId="{8DF057D4-522D-4C21-8A8A-68CEE3DA01BD}" dt="2018-02-05T15:55:05.875" v="2" actId="20577"/>
          <ac:spMkLst>
            <pc:docMk/>
            <pc:sldMk cId="3984556131" sldId="478"/>
            <ac:spMk id="5"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11/24/2018</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jpeg>
</file>

<file path=ppt/media/image63.gif>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11/24/2018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msdn.microsoft.com/en-us/library/aa645739(v=vs.71).aspx" TargetMode="External"/><Relationship Id="rId2" Type="http://schemas.openxmlformats.org/officeDocument/2006/relationships/slide" Target="../slides/slide24.xml"/><Relationship Id="rId1" Type="http://schemas.openxmlformats.org/officeDocument/2006/relationships/notesMaster" Target="../notesMasters/notesMaster1.xml"/><Relationship Id="rId5" Type="http://schemas.openxmlformats.org/officeDocument/2006/relationships/hyperlink" Target="http://creativecommons.org/licenses/by-nc-sa/4.0/" TargetMode="External"/><Relationship Id="rId4" Type="http://schemas.openxmlformats.org/officeDocument/2006/relationships/hyperlink" Target="http://softuni.org/"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19157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Events in</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.NET</a:t>
            </a:r>
          </a:p>
          <a:p>
            <a:r>
              <a:rPr lang="en-US" dirty="0">
                <a:effectLst>
                  <a:outerShdw blurRad="50800" dist="38100" algn="tr" rotWithShape="0">
                    <a:prstClr val="black">
                      <a:alpha val="40000"/>
                    </a:prstClr>
                  </a:outerShdw>
                </a:effectLst>
              </a:rPr>
              <a:t>Events in C#</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are special delegate instances declared by the keyword</a:t>
            </a:r>
            <a:r>
              <a:rPr lang="bg-BG" dirty="0">
                <a:effectLst>
                  <a:outerShdw blurRad="50800" dist="38100" algn="tr" rotWithShape="0">
                    <a:prstClr val="black">
                      <a:alpha val="40000"/>
                    </a:prstClr>
                  </a:outerShdw>
                </a:effectLst>
              </a:rPr>
              <a:t> </a:t>
            </a:r>
            <a:r>
              <a:rPr lang="en-US" b="1" dirty="0">
                <a:solidFill>
                  <a:schemeClr val="tx2">
                    <a:lumMod val="75000"/>
                  </a:schemeClr>
                </a:solidFill>
                <a:effectLst>
                  <a:outerShdw blurRad="38100" dist="38100" dir="2700000" algn="tl">
                    <a:srgbClr val="000000"/>
                  </a:outerShdw>
                </a:effectLst>
                <a:latin typeface="Consolas" panose="020B0609020204030204" pitchFamily="49" charset="0"/>
                <a:cs typeface="Consolas" panose="020B0609020204030204" pitchFamily="49" charset="0"/>
              </a:rPr>
              <a:t>event</a:t>
            </a:r>
          </a:p>
          <a:p>
            <a:endParaRPr lang="en-US" sz="3000" dirty="0">
              <a:solidFill>
                <a:schemeClr val="accent5">
                  <a:lumMod val="20000"/>
                  <a:lumOff val="80000"/>
                </a:schemeClr>
              </a:solidFill>
              <a:effectLst>
                <a:outerShdw blurRad="38100" dist="38100" dir="2700000" algn="tl">
                  <a:srgbClr val="000000"/>
                </a:outerShdw>
              </a:effectLst>
            </a:endParaRPr>
          </a:p>
          <a:p>
            <a:pPr>
              <a:spcBef>
                <a:spcPts val="1200"/>
              </a:spcBef>
            </a:pPr>
            <a:r>
              <a:rPr lang="en-US" dirty="0">
                <a:effectLst>
                  <a:outerShdw blurRad="50800" dist="38100" algn="tr" rotWithShape="0">
                    <a:prstClr val="black">
                      <a:alpha val="40000"/>
                    </a:prstClr>
                  </a:outerShdw>
                </a:effectLst>
              </a:rPr>
              <a:t>In the component model of</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.NET the</a:t>
            </a:r>
          </a:p>
          <a:p>
            <a:pPr lvl="1"/>
            <a:r>
              <a:rPr lang="en-US" dirty="0">
                <a:effectLst>
                  <a:outerShdw blurRad="50800" dist="38100" algn="tr" rotWithShape="0">
                    <a:prstClr val="black">
                      <a:alpha val="40000"/>
                    </a:prstClr>
                  </a:outerShdw>
                </a:effectLst>
              </a:rPr>
              <a:t>subscription</a:t>
            </a:r>
            <a:r>
              <a:rPr lang="bg-BG" dirty="0">
                <a:effectLst>
                  <a:outerShdw blurRad="50800" dist="38100" algn="tr" rotWithShape="0">
                    <a:prstClr val="black">
                      <a:alpha val="40000"/>
                    </a:prstClr>
                  </a:outerShdw>
                </a:effectLst>
              </a:rPr>
              <a:t> </a:t>
            </a:r>
            <a:endParaRPr lang="en-US" dirty="0">
              <a:effectLst>
                <a:outerShdw blurRad="50800" dist="38100" algn="tr" rotWithShape="0">
                  <a:prstClr val="black">
                    <a:alpha val="40000"/>
                  </a:prstClr>
                </a:outerShdw>
              </a:effectLst>
            </a:endParaRPr>
          </a:p>
          <a:p>
            <a:pPr lvl="1"/>
            <a:r>
              <a:rPr lang="en-US" dirty="0">
                <a:effectLst>
                  <a:outerShdw blurRad="50800" dist="38100" algn="tr" rotWithShape="0">
                    <a:prstClr val="black">
                      <a:alpha val="40000"/>
                    </a:prstClr>
                  </a:outerShdw>
                </a:effectLst>
              </a:rPr>
              <a:t>sending </a:t>
            </a:r>
          </a:p>
          <a:p>
            <a:pPr lvl="1"/>
            <a:r>
              <a:rPr lang="en-US" dirty="0">
                <a:effectLst>
                  <a:outerShdw blurRad="50800" dist="38100" algn="tr" rotWithShape="0">
                    <a:prstClr val="black">
                      <a:alpha val="40000"/>
                    </a:prstClr>
                  </a:outerShdw>
                </a:effectLst>
              </a:rPr>
              <a:t>receiving </a:t>
            </a:r>
            <a:endParaRPr lang="bg-BG" dirty="0">
              <a:effectLst>
                <a:outerShdw blurRad="50800" dist="38100" algn="tr" rotWithShape="0">
                  <a:prstClr val="black">
                    <a:alpha val="40000"/>
                  </a:prstClr>
                </a:outerShdw>
              </a:effectLst>
            </a:endParaRPr>
          </a:p>
          <a:p>
            <a:pPr lvl="1"/>
            <a:endParaRPr lang="bg-BG" dirty="0">
              <a:effectLst>
                <a:outerShdw blurRad="50800" dist="38100" algn="tr" rotWithShape="0">
                  <a:prstClr val="black">
                    <a:alpha val="40000"/>
                  </a:prstClr>
                </a:outerShdw>
              </a:effectLst>
            </a:endParaRPr>
          </a:p>
          <a:p>
            <a:pPr lvl="1"/>
            <a:r>
              <a:rPr lang="en-US" dirty="0">
                <a:effectLst>
                  <a:outerShdw blurRad="50800" dist="38100" algn="tr" rotWithShape="0">
                    <a:prstClr val="black">
                      <a:alpha val="40000"/>
                    </a:prstClr>
                  </a:outerShdw>
                </a:effectLst>
              </a:rPr>
              <a:t>of events is supported through delegates and events</a:t>
            </a:r>
            <a:endParaRPr lang="bg-BG" dirty="0">
              <a:effectLst>
                <a:outerShdw blurRad="50800" dist="38100" algn="tr" rotWithShape="0">
                  <a:prstClr val="black">
                    <a:alpha val="40000"/>
                  </a:prstClr>
                </a:outerShdw>
              </a:effectLst>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19</a:t>
            </a:fld>
            <a:endParaRPr lang="en-US" dirty="0"/>
          </a:p>
        </p:txBody>
      </p:sp>
    </p:spTree>
    <p:extLst>
      <p:ext uri="{BB962C8B-B14F-4D97-AF65-F5344CB8AC3E}">
        <p14:creationId xmlns:p14="http://schemas.microsoft.com/office/powerpoint/2010/main" val="3521991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Events in</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.NET</a:t>
            </a:r>
          </a:p>
          <a:p>
            <a:r>
              <a:rPr lang="en-US" dirty="0">
                <a:effectLst>
                  <a:outerShdw blurRad="50800" dist="38100" algn="tr" rotWithShape="0">
                    <a:prstClr val="black">
                      <a:alpha val="40000"/>
                    </a:prstClr>
                  </a:outerShdw>
                </a:effectLst>
              </a:rPr>
              <a:t>Events in C#</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are special delegate instances declared by the keyword</a:t>
            </a:r>
            <a:r>
              <a:rPr lang="bg-BG" dirty="0">
                <a:effectLst>
                  <a:outerShdw blurRad="50800" dist="38100" algn="tr" rotWithShape="0">
                    <a:prstClr val="black">
                      <a:alpha val="40000"/>
                    </a:prstClr>
                  </a:outerShdw>
                </a:effectLst>
              </a:rPr>
              <a:t> </a:t>
            </a:r>
            <a:r>
              <a:rPr lang="en-US" b="1" dirty="0">
                <a:solidFill>
                  <a:schemeClr val="tx2">
                    <a:lumMod val="75000"/>
                  </a:schemeClr>
                </a:solidFill>
                <a:effectLst>
                  <a:outerShdw blurRad="38100" dist="38100" dir="2700000" algn="tl">
                    <a:srgbClr val="000000"/>
                  </a:outerShdw>
                </a:effectLst>
                <a:latin typeface="Consolas" panose="020B0609020204030204" pitchFamily="49" charset="0"/>
                <a:cs typeface="Consolas" panose="020B0609020204030204" pitchFamily="49" charset="0"/>
              </a:rPr>
              <a:t>event</a:t>
            </a:r>
          </a:p>
          <a:p>
            <a:endParaRPr lang="en-US" sz="3000" dirty="0">
              <a:solidFill>
                <a:schemeClr val="accent5">
                  <a:lumMod val="20000"/>
                  <a:lumOff val="80000"/>
                </a:schemeClr>
              </a:solidFill>
              <a:effectLst>
                <a:outerShdw blurRad="38100" dist="38100" dir="2700000" algn="tl">
                  <a:srgbClr val="000000"/>
                </a:outerShdw>
              </a:effectLst>
            </a:endParaRPr>
          </a:p>
          <a:p>
            <a:pPr>
              <a:spcBef>
                <a:spcPts val="1200"/>
              </a:spcBef>
            </a:pPr>
            <a:r>
              <a:rPr lang="en-US" dirty="0">
                <a:effectLst>
                  <a:outerShdw blurRad="50800" dist="38100" algn="tr" rotWithShape="0">
                    <a:prstClr val="black">
                      <a:alpha val="40000"/>
                    </a:prstClr>
                  </a:outerShdw>
                </a:effectLst>
              </a:rPr>
              <a:t>In the component model of</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.NET the</a:t>
            </a:r>
          </a:p>
          <a:p>
            <a:pPr lvl="1"/>
            <a:r>
              <a:rPr lang="en-US" dirty="0">
                <a:effectLst>
                  <a:outerShdw blurRad="50800" dist="38100" algn="tr" rotWithShape="0">
                    <a:prstClr val="black">
                      <a:alpha val="40000"/>
                    </a:prstClr>
                  </a:outerShdw>
                </a:effectLst>
              </a:rPr>
              <a:t>subscription</a:t>
            </a:r>
            <a:r>
              <a:rPr lang="bg-BG" dirty="0">
                <a:effectLst>
                  <a:outerShdw blurRad="50800" dist="38100" algn="tr" rotWithShape="0">
                    <a:prstClr val="black">
                      <a:alpha val="40000"/>
                    </a:prstClr>
                  </a:outerShdw>
                </a:effectLst>
              </a:rPr>
              <a:t> </a:t>
            </a:r>
            <a:endParaRPr lang="en-US" dirty="0">
              <a:effectLst>
                <a:outerShdw blurRad="50800" dist="38100" algn="tr" rotWithShape="0">
                  <a:prstClr val="black">
                    <a:alpha val="40000"/>
                  </a:prstClr>
                </a:outerShdw>
              </a:effectLst>
            </a:endParaRPr>
          </a:p>
          <a:p>
            <a:pPr lvl="1"/>
            <a:r>
              <a:rPr lang="en-US" dirty="0">
                <a:effectLst>
                  <a:outerShdw blurRad="50800" dist="38100" algn="tr" rotWithShape="0">
                    <a:prstClr val="black">
                      <a:alpha val="40000"/>
                    </a:prstClr>
                  </a:outerShdw>
                </a:effectLst>
              </a:rPr>
              <a:t>sending </a:t>
            </a:r>
          </a:p>
          <a:p>
            <a:pPr lvl="1"/>
            <a:r>
              <a:rPr lang="en-US" dirty="0">
                <a:effectLst>
                  <a:outerShdw blurRad="50800" dist="38100" algn="tr" rotWithShape="0">
                    <a:prstClr val="black">
                      <a:alpha val="40000"/>
                    </a:prstClr>
                  </a:outerShdw>
                </a:effectLst>
              </a:rPr>
              <a:t>receiving </a:t>
            </a:r>
            <a:endParaRPr lang="bg-BG" dirty="0">
              <a:effectLst>
                <a:outerShdw blurRad="50800" dist="38100" algn="tr" rotWithShape="0">
                  <a:prstClr val="black">
                    <a:alpha val="40000"/>
                  </a:prstClr>
                </a:outerShdw>
              </a:effectLst>
            </a:endParaRPr>
          </a:p>
          <a:p>
            <a:pPr lvl="1"/>
            <a:endParaRPr lang="bg-BG" dirty="0">
              <a:effectLst>
                <a:outerShdw blurRad="50800" dist="38100" algn="tr" rotWithShape="0">
                  <a:prstClr val="black">
                    <a:alpha val="40000"/>
                  </a:prstClr>
                </a:outerShdw>
              </a:effectLst>
            </a:endParaRPr>
          </a:p>
          <a:p>
            <a:pPr lvl="1"/>
            <a:r>
              <a:rPr lang="en-US" dirty="0">
                <a:effectLst>
                  <a:outerShdw blurRad="50800" dist="38100" algn="tr" rotWithShape="0">
                    <a:prstClr val="black">
                      <a:alpha val="40000"/>
                    </a:prstClr>
                  </a:outerShdw>
                </a:effectLst>
              </a:rPr>
              <a:t>of events is supported through delegates and events</a:t>
            </a:r>
            <a:endParaRPr lang="bg-BG" dirty="0">
              <a:effectLst>
                <a:outerShdw blurRad="50800" dist="38100" algn="tr" rotWithShape="0">
                  <a:prstClr val="black">
                    <a:alpha val="40000"/>
                  </a:prstClr>
                </a:outerShdw>
              </a:effectLst>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20</a:t>
            </a:fld>
            <a:endParaRPr lang="en-US" dirty="0"/>
          </a:p>
        </p:txBody>
      </p:sp>
    </p:spTree>
    <p:extLst>
      <p:ext uri="{BB962C8B-B14F-4D97-AF65-F5344CB8AC3E}">
        <p14:creationId xmlns:p14="http://schemas.microsoft.com/office/powerpoint/2010/main" val="2343378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Events vs Delegates</a:t>
            </a:r>
          </a:p>
          <a:p>
            <a:r>
              <a:rPr lang="en-US" dirty="0">
                <a:effectLst>
                  <a:outerShdw blurRad="50800" dist="38100" algn="tr" rotWithShape="0">
                    <a:prstClr val="black">
                      <a:alpha val="40000"/>
                    </a:prstClr>
                  </a:outerShdw>
                </a:effectLst>
              </a:rPr>
              <a:t>Events are not the same as</a:t>
            </a:r>
            <a:r>
              <a:rPr lang="bg-BG" dirty="0">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member fields of type delegate</a:t>
            </a:r>
          </a:p>
          <a:p>
            <a:pPr marL="0" marR="0" lvl="0" indent="0" algn="l" defTabSz="1218987" rtl="0" eaLnBrk="1" fontAlgn="auto" latinLnBrk="0" hangingPunct="1">
              <a:lnSpc>
                <a:spcPct val="100000"/>
              </a:lnSpc>
              <a:spcBef>
                <a:spcPts val="0"/>
              </a:spcBef>
              <a:spcAft>
                <a:spcPts val="0"/>
              </a:spcAft>
              <a:buClrTx/>
              <a:buSzTx/>
              <a:buFontTx/>
              <a:buNone/>
              <a:tabLst/>
              <a:defRPr/>
            </a:pPr>
            <a:r>
              <a:rPr lang="en-US" b="0"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public Action&lt;string&gt; m;</a:t>
            </a:r>
            <a:r>
              <a:rPr lang="en-US" b="0" baseline="0"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r>
              <a:rPr lang="bg-BG" sz="1600" b="1" dirty="0">
                <a:solidFill>
                  <a:schemeClr val="tx2"/>
                </a:solidFill>
                <a:effectLst>
                  <a:outerShdw blurRad="50800" dist="38100" algn="tr" rotWithShape="0">
                    <a:prstClr val="black">
                      <a:alpha val="40000"/>
                    </a:prstClr>
                  </a:outerShdw>
                </a:effectLst>
                <a:latin typeface="Consolas" pitchFamily="49" charset="0"/>
                <a:cs typeface="Consolas" pitchFamily="49" charset="0"/>
              </a:rPr>
              <a:t>≠</a:t>
            </a:r>
            <a:r>
              <a:rPr lang="en-US" sz="1600" b="1" dirty="0">
                <a:solidFill>
                  <a:schemeClr val="tx2"/>
                </a:solidFill>
                <a:effectLst>
                  <a:outerShdw blurRad="50800" dist="38100" algn="tr" rotWithShape="0">
                    <a:prstClr val="black">
                      <a:alpha val="40000"/>
                    </a:prstClr>
                  </a:outerShdw>
                </a:effectLst>
                <a:latin typeface="Consolas" pitchFamily="49" charset="0"/>
                <a:cs typeface="Consolas" pitchFamily="49" charset="0"/>
              </a:rPr>
              <a:t> </a:t>
            </a:r>
            <a:r>
              <a:rPr lang="en-US" sz="1600" b="1" baseline="0" dirty="0">
                <a:solidFill>
                  <a:schemeClr val="tx2"/>
                </a:solidFill>
                <a:effectLst>
                  <a:outerShdw blurRad="50800" dist="38100" algn="tr" rotWithShape="0">
                    <a:prstClr val="black">
                      <a:alpha val="40000"/>
                    </a:prstClr>
                  </a:outerShdw>
                </a:effectLst>
                <a:latin typeface="Consolas" pitchFamily="49" charset="0"/>
                <a:cs typeface="Consolas" pitchFamily="49" charset="0"/>
              </a:rPr>
              <a:t> </a:t>
            </a:r>
            <a:r>
              <a:rPr lang="en-US" b="0"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public event Action&lt;string&gt; m;</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effectLst>
                <a:outerShdw blurRad="50800" dist="38100" algn="tr" rotWithShape="0">
                  <a:prstClr val="black">
                    <a:alpha val="40000"/>
                  </a:prstClr>
                </a:outerShdw>
              </a:effectLst>
            </a:endParaRPr>
          </a:p>
          <a:p>
            <a:pPr>
              <a:spcBef>
                <a:spcPts val="1200"/>
              </a:spcBef>
            </a:pPr>
            <a:r>
              <a:rPr lang="en-US" dirty="0">
                <a:effectLst>
                  <a:outerShdw blurRad="50800" dist="38100" algn="tr" rotWithShape="0">
                    <a:prstClr val="black">
                      <a:alpha val="40000"/>
                    </a:prstClr>
                  </a:outerShdw>
                </a:effectLst>
              </a:rPr>
              <a:t>Events can be members of an interface </a:t>
            </a:r>
          </a:p>
          <a:p>
            <a:pPr lvl="1"/>
            <a:r>
              <a:rPr lang="en-US" dirty="0">
                <a:effectLst>
                  <a:outerShdw blurRad="50800" dist="38100" algn="tr" rotWithShape="0">
                    <a:prstClr val="black">
                      <a:alpha val="40000"/>
                    </a:prstClr>
                  </a:outerShdw>
                </a:effectLst>
              </a:rPr>
              <a:t>Delegates cannot be members of an interface</a:t>
            </a:r>
          </a:p>
          <a:p>
            <a:pPr lvl="1"/>
            <a:endParaRPr lang="bg-BG" dirty="0">
              <a:effectLst>
                <a:outerShdw blurRad="50800" dist="38100" algn="tr" rotWithShape="0">
                  <a:prstClr val="black">
                    <a:alpha val="40000"/>
                  </a:prstClr>
                </a:outerShdw>
              </a:effectLst>
            </a:endParaRPr>
          </a:p>
          <a:p>
            <a:r>
              <a:rPr lang="en-US" dirty="0">
                <a:effectLst>
                  <a:outerShdw blurRad="50800" dist="38100" algn="tr" rotWithShape="0">
                    <a:prstClr val="black">
                      <a:alpha val="40000"/>
                    </a:prstClr>
                  </a:outerShdw>
                </a:effectLst>
              </a:rPr>
              <a:t>An event can only be called in the class where it is defined</a:t>
            </a:r>
          </a:p>
          <a:p>
            <a:endParaRPr lang="bg-BG" dirty="0">
              <a:effectLst>
                <a:outerShdw blurRad="50800" dist="38100" algn="tr" rotWithShape="0">
                  <a:prstClr val="black">
                    <a:alpha val="40000"/>
                  </a:prstClr>
                </a:outerShdw>
              </a:effectLst>
            </a:endParaRPr>
          </a:p>
          <a:p>
            <a:r>
              <a:rPr lang="en-US" dirty="0">
                <a:effectLst>
                  <a:outerShdw blurRad="50800" dist="38100" algn="tr" rotWithShape="0">
                    <a:prstClr val="black">
                      <a:alpha val="40000"/>
                    </a:prstClr>
                  </a:outerShdw>
                </a:effectLst>
              </a:rPr>
              <a:t>By default the access to the events is synchronized (thread-safe)</a:t>
            </a: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21</a:t>
            </a:fld>
            <a:endParaRPr lang="en-US" dirty="0"/>
          </a:p>
        </p:txBody>
      </p:sp>
    </p:spTree>
    <p:extLst>
      <p:ext uri="{BB962C8B-B14F-4D97-AF65-F5344CB8AC3E}">
        <p14:creationId xmlns:p14="http://schemas.microsoft.com/office/powerpoint/2010/main" val="26159805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Custom Events: Convention</a:t>
            </a:r>
          </a:p>
          <a:p>
            <a:endParaRPr lang="en-US" dirty="0">
              <a:effectLst>
                <a:outerShdw blurRad="50800" dist="38100" algn="tr" rotWithShape="0">
                  <a:prstClr val="black">
                    <a:alpha val="40000"/>
                  </a:prstClr>
                </a:outerShdw>
              </a:effectLst>
            </a:endParaRPr>
          </a:p>
          <a:p>
            <a:r>
              <a:rPr lang="en-US" dirty="0"/>
              <a:t>.NET defines a convention (pattern) for defining events:</a:t>
            </a:r>
          </a:p>
          <a:p>
            <a:pPr lvl="1"/>
            <a:r>
              <a:rPr lang="en-US" dirty="0">
                <a:hlinkClick r:id="rId3"/>
              </a:rPr>
              <a:t>http://msdn.microsoft.com/en-us/library/aa645739(v=vs.71).aspx</a:t>
            </a:r>
            <a:endParaRPr lang="en-US" dirty="0"/>
          </a:p>
          <a:p>
            <a:r>
              <a:rPr lang="en-US" dirty="0"/>
              <a:t>Delegates which are used for events:</a:t>
            </a:r>
          </a:p>
          <a:p>
            <a:pPr lvl="1"/>
            <a:r>
              <a:rPr lang="en-US" dirty="0"/>
              <a:t>Have names formed by a verb </a:t>
            </a:r>
            <a:r>
              <a:rPr lang="bg-BG" dirty="0"/>
              <a:t>+ </a:t>
            </a:r>
            <a:r>
              <a:rPr lang="en-US" b="1" dirty="0">
                <a:solidFill>
                  <a:schemeClr val="tx2">
                    <a:lumMod val="75000"/>
                  </a:schemeClr>
                </a:solidFill>
                <a:latin typeface="Consolas" pitchFamily="49" charset="0"/>
                <a:cs typeface="Consolas" pitchFamily="49" charset="0"/>
              </a:rPr>
              <a:t>EventHandler</a:t>
            </a:r>
          </a:p>
          <a:p>
            <a:pPr lvl="1"/>
            <a:r>
              <a:rPr lang="en-US" dirty="0"/>
              <a:t>Accept two parameters:</a:t>
            </a:r>
          </a:p>
          <a:p>
            <a:pPr lvl="2"/>
            <a:r>
              <a:rPr lang="en-US" dirty="0"/>
              <a:t>Event sender – </a:t>
            </a:r>
            <a:r>
              <a:rPr lang="en-US" b="1" noProof="1">
                <a:solidFill>
                  <a:schemeClr val="tx2">
                    <a:lumMod val="75000"/>
                  </a:schemeClr>
                </a:solidFill>
                <a:latin typeface="Consolas" pitchFamily="49" charset="0"/>
                <a:cs typeface="Consolas" pitchFamily="49" charset="0"/>
              </a:rPr>
              <a:t>System.Object</a:t>
            </a:r>
          </a:p>
          <a:p>
            <a:pPr lvl="2"/>
            <a:r>
              <a:rPr lang="en-US" dirty="0"/>
              <a:t>Event information – inherited from </a:t>
            </a:r>
            <a:r>
              <a:rPr lang="en-US" b="1" noProof="1">
                <a:solidFill>
                  <a:schemeClr val="tx2">
                    <a:lumMod val="75000"/>
                  </a:schemeClr>
                </a:solidFill>
                <a:latin typeface="Consolas" pitchFamily="49" charset="0"/>
                <a:cs typeface="Consolas" pitchFamily="49" charset="0"/>
              </a:rPr>
              <a:t>System.EventArgs</a:t>
            </a:r>
            <a:endParaRPr lang="en-US" dirty="0"/>
          </a:p>
          <a:p>
            <a:pPr lvl="1"/>
            <a:r>
              <a:rPr lang="en-US" dirty="0"/>
              <a:t>No return value (</a:t>
            </a:r>
            <a:r>
              <a:rPr lang="en-US" b="1" dirty="0">
                <a:solidFill>
                  <a:schemeClr val="tx2">
                    <a:lumMod val="75000"/>
                  </a:schemeClr>
                </a:solidFill>
                <a:latin typeface="Consolas" pitchFamily="49" charset="0"/>
                <a:cs typeface="Consolas" pitchFamily="49" charset="0"/>
              </a:rPr>
              <a:t>void</a:t>
            </a:r>
            <a:r>
              <a:rPr lang="en-US" dirty="0"/>
              <a:t>)</a:t>
            </a:r>
            <a:endParaRPr lang="en-US" dirty="0">
              <a:latin typeface="Consolas" pitchFamily="49" charset="0"/>
              <a:cs typeface="Consolas" pitchFamily="49" charset="0"/>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4"/>
              </a:rPr>
              <a:t>http://softuni.org</a:t>
            </a:r>
            <a:endParaRPr lang="en-US" sz="1000" dirty="0"/>
          </a:p>
          <a:p>
            <a:r>
              <a:rPr lang="en-US" sz="1000" dirty="0"/>
              <a:t>This work is licensed under the </a:t>
            </a:r>
            <a:r>
              <a:rPr lang="en-US" sz="1000" u="sng" noProof="1">
                <a:hlinkClick r:id="rId5"/>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24</a:t>
            </a:fld>
            <a:endParaRPr lang="en-US" dirty="0"/>
          </a:p>
        </p:txBody>
      </p:sp>
    </p:spTree>
    <p:extLst>
      <p:ext uri="{BB962C8B-B14F-4D97-AF65-F5344CB8AC3E}">
        <p14:creationId xmlns:p14="http://schemas.microsoft.com/office/powerpoint/2010/main" val="33109168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Custom Events: Convention (2)</a:t>
            </a:r>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Example:</a:t>
            </a:r>
          </a:p>
          <a:p>
            <a:pPr marL="0" indent="0" eaLnBrk="0" hangingPunct="0">
              <a:spcBef>
                <a:spcPct val="0"/>
              </a:spcBef>
              <a:buClr>
                <a:schemeClr val="accent5">
                  <a:lumMod val="40000"/>
                  <a:lumOff val="60000"/>
                </a:schemeClr>
              </a:buClr>
              <a:buSzPct val="70000"/>
              <a:buFontTx/>
              <a:buNone/>
              <a:tabLst/>
            </a:pPr>
            <a:r>
              <a:rPr lang="en-US"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public delegate void ItemChangedEventHandler(</a:t>
            </a:r>
          </a:p>
          <a:p>
            <a:pPr marL="0" indent="0" eaLnBrk="0" hangingPunct="0">
              <a:spcBef>
                <a:spcPct val="0"/>
              </a:spcBef>
              <a:buClr>
                <a:schemeClr val="accent5">
                  <a:lumMod val="40000"/>
                  <a:lumOff val="60000"/>
                </a:schemeClr>
              </a:buClr>
              <a:buSzPct val="70000"/>
              <a:buFontTx/>
              <a:buNone/>
              <a:tabLst/>
            </a:pPr>
            <a:r>
              <a:rPr lang="en-US"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object sender, ItemChangedEventArgs eventArgs);</a:t>
            </a:r>
            <a:endParaRPr lang="bg-BG"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endParaRPr lang="en-US" dirty="0"/>
          </a:p>
          <a:p>
            <a:pPr>
              <a:spcBef>
                <a:spcPts val="1200"/>
              </a:spcBef>
              <a:spcAft>
                <a:spcPts val="0"/>
              </a:spcAft>
            </a:pPr>
            <a:r>
              <a:rPr lang="en-US" dirty="0"/>
              <a:t>Events:</a:t>
            </a:r>
          </a:p>
          <a:p>
            <a:pPr lvl="1">
              <a:lnSpc>
                <a:spcPct val="100000"/>
              </a:lnSpc>
            </a:pPr>
            <a:r>
              <a:rPr lang="en-US" dirty="0"/>
              <a:t>Are declared</a:t>
            </a:r>
            <a:r>
              <a:rPr lang="bg-BG" dirty="0"/>
              <a:t> </a:t>
            </a:r>
            <a:r>
              <a:rPr lang="en-US" b="1" dirty="0">
                <a:solidFill>
                  <a:schemeClr val="tx2">
                    <a:lumMod val="75000"/>
                  </a:schemeClr>
                </a:solidFill>
                <a:latin typeface="Consolas" pitchFamily="49" charset="0"/>
                <a:cs typeface="Consolas" pitchFamily="49" charset="0"/>
              </a:rPr>
              <a:t>public</a:t>
            </a:r>
          </a:p>
          <a:p>
            <a:pPr lvl="1">
              <a:lnSpc>
                <a:spcPct val="100000"/>
              </a:lnSpc>
            </a:pPr>
            <a:r>
              <a:rPr lang="en-US" dirty="0"/>
              <a:t>Follow </a:t>
            </a:r>
            <a:r>
              <a:rPr lang="en-US" noProof="1"/>
              <a:t>PascalCase naming convention</a:t>
            </a:r>
          </a:p>
          <a:p>
            <a:pPr lvl="1">
              <a:lnSpc>
                <a:spcPct val="100000"/>
              </a:lnSpc>
            </a:pPr>
            <a:r>
              <a:rPr lang="en-US" dirty="0"/>
              <a:t>End with a verb</a:t>
            </a:r>
          </a:p>
          <a:p>
            <a:pPr marL="177800" marR="0" lvl="1" indent="0" algn="l" defTabSz="1218987" rtl="0" eaLnBrk="1" fontAlgn="auto" latinLnBrk="0" hangingPunct="1">
              <a:lnSpc>
                <a:spcPct val="100000"/>
              </a:lnSpc>
              <a:spcBef>
                <a:spcPts val="0"/>
              </a:spcBef>
              <a:spcAft>
                <a:spcPts val="0"/>
              </a:spcAft>
              <a:buClrTx/>
              <a:buSzTx/>
              <a:buFontTx/>
              <a:buNone/>
              <a:tabLst/>
              <a:defRPr/>
            </a:pPr>
            <a:r>
              <a:rPr lang="en-US" b="0" noProof="1">
                <a:solidFill>
                  <a:schemeClr val="tx1"/>
                </a:solidFill>
                <a:effectLst/>
                <a:latin typeface="+mn-lt"/>
                <a:cs typeface="+mn-cs"/>
                <a:sym typeface="Wingdings" pitchFamily="2" charset="2"/>
              </a:rPr>
              <a:t>For</a:t>
            </a:r>
            <a:r>
              <a:rPr lang="en-US" b="0" baseline="0" noProof="1">
                <a:solidFill>
                  <a:schemeClr val="tx1"/>
                </a:solidFill>
                <a:effectLst/>
                <a:latin typeface="+mn-lt"/>
                <a:cs typeface="+mn-cs"/>
                <a:sym typeface="Wingdings" pitchFamily="2" charset="2"/>
              </a:rPr>
              <a:t> example: </a:t>
            </a:r>
            <a:r>
              <a:rPr lang="en-US"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public event ItemChangedEventHandler ItemChanged;</a:t>
            </a:r>
            <a:endParaRPr lang="bg-BG"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lvl="1">
              <a:lnSpc>
                <a:spcPct val="100000"/>
              </a:lnSpc>
            </a:pP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25</a:t>
            </a:fld>
            <a:endParaRPr lang="en-US" dirty="0"/>
          </a:p>
        </p:txBody>
      </p:sp>
    </p:spTree>
    <p:extLst>
      <p:ext uri="{BB962C8B-B14F-4D97-AF65-F5344CB8AC3E}">
        <p14:creationId xmlns:p14="http://schemas.microsoft.com/office/powerpoint/2010/main" val="2292120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Custom Events: Convention (3)</a:t>
            </a:r>
          </a:p>
          <a:p>
            <a:endParaRPr lang="en-US" dirty="0">
              <a:effectLst>
                <a:outerShdw blurRad="50800" dist="38100" algn="tr" rotWithShape="0">
                  <a:prstClr val="black">
                    <a:alpha val="40000"/>
                  </a:prstClr>
                </a:outerShdw>
              </a:effectLst>
            </a:endParaRPr>
          </a:p>
          <a:p>
            <a:r>
              <a:rPr lang="en-US" dirty="0"/>
              <a:t>To fire an event a special</a:t>
            </a:r>
            <a:r>
              <a:rPr lang="bg-BG" dirty="0"/>
              <a:t> </a:t>
            </a:r>
            <a:r>
              <a:rPr lang="en-US" sz="3000" b="1" dirty="0">
                <a:solidFill>
                  <a:schemeClr val="tx2">
                    <a:lumMod val="75000"/>
                  </a:schemeClr>
                </a:solidFill>
                <a:latin typeface="Consolas" pitchFamily="49" charset="0"/>
                <a:cs typeface="Consolas" pitchFamily="49" charset="0"/>
              </a:rPr>
              <a:t>protected</a:t>
            </a:r>
            <a:r>
              <a:rPr lang="en-US" b="1" dirty="0">
                <a:solidFill>
                  <a:schemeClr val="tx2">
                    <a:lumMod val="75000"/>
                  </a:schemeClr>
                </a:solidFill>
              </a:rPr>
              <a:t> </a:t>
            </a:r>
            <a:r>
              <a:rPr lang="en-US" sz="3000" b="1" dirty="0">
                <a:solidFill>
                  <a:schemeClr val="tx2">
                    <a:lumMod val="75000"/>
                  </a:schemeClr>
                </a:solidFill>
                <a:latin typeface="Consolas" pitchFamily="49" charset="0"/>
                <a:cs typeface="Consolas" pitchFamily="49" charset="0"/>
              </a:rPr>
              <a:t>void</a:t>
            </a:r>
            <a:r>
              <a:rPr lang="en-US" b="1" dirty="0">
                <a:solidFill>
                  <a:schemeClr val="tx2">
                    <a:lumMod val="75000"/>
                  </a:schemeClr>
                </a:solidFill>
              </a:rPr>
              <a:t> </a:t>
            </a:r>
            <a:r>
              <a:rPr lang="en-US" dirty="0"/>
              <a:t>method is created </a:t>
            </a:r>
          </a:p>
          <a:p>
            <a:pPr lvl="1"/>
            <a:r>
              <a:rPr lang="en-US" dirty="0"/>
              <a:t>Named after a specific action, e.g. </a:t>
            </a:r>
            <a:r>
              <a:rPr lang="en-US" b="1" noProof="1">
                <a:solidFill>
                  <a:schemeClr val="tx2">
                    <a:lumMod val="75000"/>
                  </a:schemeClr>
                </a:solidFill>
                <a:latin typeface="Consolas" pitchFamily="49" charset="0"/>
                <a:cs typeface="Consolas" pitchFamily="49" charset="0"/>
              </a:rPr>
              <a:t>OnVerb()</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protected void OnItemChanged()</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 </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p>
          <a:p>
            <a:pPr marL="0" indent="0" eaLnBrk="0" hangingPunct="0">
              <a:lnSpc>
                <a:spcPct val="90000"/>
              </a:lnSpc>
              <a:spcBef>
                <a:spcPct val="0"/>
              </a:spcBef>
              <a:buClr>
                <a:schemeClr val="accent5">
                  <a:lumMod val="40000"/>
                  <a:lumOff val="60000"/>
                </a:schemeClr>
              </a:buClr>
              <a:buSzPct val="70000"/>
              <a:buFontTx/>
              <a:buNone/>
              <a:tabLst/>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marL="0" indent="0" eaLnBrk="0" hangingPunct="0">
              <a:lnSpc>
                <a:spcPct val="90000"/>
              </a:lnSpc>
              <a:spcBef>
                <a:spcPct val="0"/>
              </a:spcBef>
              <a:buClr>
                <a:schemeClr val="accent5">
                  <a:lumMod val="40000"/>
                  <a:lumOff val="60000"/>
                </a:schemeClr>
              </a:buClr>
              <a:buSzPct val="70000"/>
              <a:buFontTx/>
              <a:buNone/>
              <a:tabLst/>
            </a:pPr>
            <a:endParaRPr lang="bg-BG"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receiver method</a:t>
            </a:r>
            <a:r>
              <a:rPr lang="bg-BG" dirty="0"/>
              <a:t> (</a:t>
            </a:r>
            <a:r>
              <a:rPr lang="en-US" dirty="0"/>
              <a:t>handler</a:t>
            </a:r>
            <a:r>
              <a:rPr lang="bg-BG" dirty="0"/>
              <a:t>)</a:t>
            </a:r>
            <a:r>
              <a:rPr lang="en-US" dirty="0"/>
              <a:t> is named in the form </a:t>
            </a:r>
            <a:r>
              <a:rPr lang="en-US" sz="1400" b="1" noProof="1">
                <a:solidFill>
                  <a:schemeClr val="tx2">
                    <a:lumMod val="75000"/>
                  </a:schemeClr>
                </a:solidFill>
                <a:latin typeface="Consolas" pitchFamily="49" charset="0"/>
                <a:cs typeface="Consolas" pitchFamily="49" charset="0"/>
              </a:rPr>
              <a:t>OnObjectEvent</a:t>
            </a:r>
            <a:r>
              <a:rPr lang="bg-BG" dirty="0"/>
              <a:t>:</a:t>
            </a:r>
            <a:endParaRPr lang="en-US" dirty="0"/>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private void OnOrderListItemChanged()</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p>
          <a:p>
            <a:pPr marL="0" indent="0" eaLnBrk="0" hangingPunct="0">
              <a:lnSpc>
                <a:spcPct val="90000"/>
              </a:lnSpc>
              <a:spcBef>
                <a:spcPct val="0"/>
              </a:spcBef>
              <a:buClr>
                <a:schemeClr val="accent5">
                  <a:lumMod val="40000"/>
                  <a:lumOff val="60000"/>
                </a:schemeClr>
              </a:buClr>
              <a:buSzPct val="70000"/>
              <a:buFontTx/>
              <a:buNone/>
              <a:tabLst/>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endParaRPr lang="bg-BG"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26</a:t>
            </a:fld>
            <a:endParaRPr lang="en-US" dirty="0"/>
          </a:p>
        </p:txBody>
      </p:sp>
    </p:spTree>
    <p:extLst>
      <p:ext uri="{BB962C8B-B14F-4D97-AF65-F5344CB8AC3E}">
        <p14:creationId xmlns:p14="http://schemas.microsoft.com/office/powerpoint/2010/main" val="2257033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The </a:t>
            </a:r>
            <a:r>
              <a:rPr lang="en-US" noProof="1">
                <a:effectLst>
                  <a:outerShdw blurRad="50800" dist="38100" algn="tr" rotWithShape="0">
                    <a:prstClr val="black">
                      <a:alpha val="40000"/>
                    </a:prstClr>
                  </a:outerShdw>
                </a:effectLst>
                <a:latin typeface="Consolas" pitchFamily="49" charset="0"/>
                <a:cs typeface="Consolas" pitchFamily="49" charset="0"/>
              </a:rPr>
              <a:t>System.EventHandler</a:t>
            </a:r>
            <a:r>
              <a:rPr lang="en-US" dirty="0">
                <a:effectLst>
                  <a:outerShdw blurRad="50800" dist="38100" algn="tr" rotWithShape="0">
                    <a:prstClr val="black">
                      <a:alpha val="40000"/>
                    </a:prstClr>
                  </a:outerShdw>
                </a:effectLst>
              </a:rPr>
              <a:t> Delegate</a:t>
            </a:r>
          </a:p>
          <a:p>
            <a:endParaRPr lang="en-US" dirty="0">
              <a:effectLst>
                <a:outerShdw blurRad="50800" dist="38100" algn="tr" rotWithShape="0">
                  <a:prstClr val="black">
                    <a:alpha val="40000"/>
                  </a:prstClr>
                </a:outerShdw>
              </a:effectLst>
            </a:endParaRPr>
          </a:p>
          <a:p>
            <a:r>
              <a:rPr lang="en-US" b="1" noProof="1">
                <a:solidFill>
                  <a:schemeClr val="tx2">
                    <a:lumMod val="75000"/>
                  </a:schemeClr>
                </a:solidFill>
                <a:latin typeface="Consolas" pitchFamily="49" charset="0"/>
                <a:cs typeface="Consolas" pitchFamily="49" charset="0"/>
              </a:rPr>
              <a:t>System.EventHandler</a:t>
            </a:r>
            <a:r>
              <a:rPr lang="en-US" dirty="0"/>
              <a:t> defines a reference</a:t>
            </a:r>
            <a:r>
              <a:rPr lang="bg-BG" dirty="0"/>
              <a:t> </a:t>
            </a:r>
            <a:r>
              <a:rPr lang="en-US" dirty="0"/>
              <a:t>to a</a:t>
            </a:r>
            <a:r>
              <a:rPr lang="bg-BG" dirty="0"/>
              <a:t> </a:t>
            </a:r>
            <a:r>
              <a:rPr lang="en-US" dirty="0"/>
              <a:t>callback</a:t>
            </a:r>
            <a:r>
              <a:rPr lang="bg-BG" dirty="0"/>
              <a:t> </a:t>
            </a:r>
            <a:r>
              <a:rPr lang="en-US" dirty="0"/>
              <a:t>method</a:t>
            </a:r>
            <a:r>
              <a:rPr lang="bg-BG" dirty="0"/>
              <a:t>, </a:t>
            </a:r>
            <a:r>
              <a:rPr lang="en-US" dirty="0"/>
              <a:t>which</a:t>
            </a:r>
            <a:r>
              <a:rPr lang="bg-BG" dirty="0"/>
              <a:t> </a:t>
            </a:r>
            <a:r>
              <a:rPr lang="en-US" dirty="0"/>
              <a:t>handles events</a:t>
            </a:r>
          </a:p>
          <a:p>
            <a:pPr lvl="1"/>
            <a:r>
              <a:rPr lang="en-US" dirty="0"/>
              <a:t>No additional information is sent about the event, just a notification:</a:t>
            </a:r>
            <a:endParaRPr lang="bg-BG"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r>
              <a:rPr lang="bg-BG"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public delegate void EventHandler(</a:t>
            </a:r>
            <a:r>
              <a:rPr lang="en-US"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o</a:t>
            </a:r>
            <a:r>
              <a:rPr lang="bg-BG"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bject sender,</a:t>
            </a:r>
            <a:r>
              <a:rPr lang="en-US"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r>
              <a:rPr lang="bg-BG"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EventArgs</a:t>
            </a:r>
            <a:r>
              <a:rPr lang="en-US"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a:t>
            </a:r>
            <a:r>
              <a:rPr lang="bg-BG"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e);</a:t>
            </a:r>
            <a:endParaRPr lang="en-US" sz="40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marL="0" marR="0" lvl="0" indent="0" algn="l" defTabSz="1218987" rtl="0" eaLnBrk="1" fontAlgn="auto" latinLnBrk="0" hangingPunct="1">
              <a:lnSpc>
                <a:spcPct val="100000"/>
              </a:lnSpc>
              <a:spcBef>
                <a:spcPts val="0"/>
              </a:spcBef>
              <a:spcAft>
                <a:spcPts val="0"/>
              </a:spcAft>
              <a:buClrTx/>
              <a:buSzTx/>
              <a:buFontTx/>
              <a:buNone/>
              <a:tabLst/>
              <a:defRPr/>
            </a:pPr>
            <a:endParaRPr lang="bg-BG" sz="4000" dirty="0"/>
          </a:p>
          <a:p>
            <a:r>
              <a:rPr lang="en-US" dirty="0"/>
              <a:t>Used in many occasions internally in</a:t>
            </a:r>
            <a:r>
              <a:rPr lang="bg-BG" dirty="0"/>
              <a:t> .NET</a:t>
            </a:r>
            <a:endParaRPr lang="en-US" dirty="0"/>
          </a:p>
          <a:p>
            <a:endParaRPr lang="en-US" dirty="0"/>
          </a:p>
          <a:p>
            <a:r>
              <a:rPr lang="en-US" dirty="0"/>
              <a:t>The</a:t>
            </a:r>
            <a:r>
              <a:rPr lang="bg-BG" dirty="0"/>
              <a:t> </a:t>
            </a:r>
            <a:r>
              <a:rPr lang="en-US" b="1" dirty="0">
                <a:solidFill>
                  <a:schemeClr val="tx2">
                    <a:lumMod val="75000"/>
                  </a:schemeClr>
                </a:solidFill>
                <a:latin typeface="Consolas" pitchFamily="49" charset="0"/>
                <a:cs typeface="Consolas" pitchFamily="49" charset="0"/>
              </a:rPr>
              <a:t>EventArgs</a:t>
            </a:r>
            <a:r>
              <a:rPr lang="bg-BG" dirty="0">
                <a:solidFill>
                  <a:schemeClr val="tx2">
                    <a:lumMod val="75000"/>
                  </a:schemeClr>
                </a:solidFill>
              </a:rPr>
              <a:t> </a:t>
            </a:r>
            <a:r>
              <a:rPr lang="en-US" dirty="0"/>
              <a:t>class is the base class with no information for the event</a:t>
            </a:r>
            <a:endParaRPr lang="bg-BG" dirty="0"/>
          </a:p>
          <a:p>
            <a:r>
              <a:rPr lang="en-US" dirty="0">
                <a:effectLst>
                  <a:outerShdw blurRad="50800" dist="38100" algn="tr" rotWithShape="0">
                    <a:prstClr val="black">
                      <a:alpha val="40000"/>
                    </a:prstClr>
                  </a:outerShdw>
                </a:effectLst>
              </a:rPr>
              <a:t> </a:t>
            </a:r>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27</a:t>
            </a:fld>
            <a:endParaRPr lang="en-US" dirty="0"/>
          </a:p>
        </p:txBody>
      </p:sp>
    </p:spTree>
    <p:extLst>
      <p:ext uri="{BB962C8B-B14F-4D97-AF65-F5344CB8AC3E}">
        <p14:creationId xmlns:p14="http://schemas.microsoft.com/office/powerpoint/2010/main" val="22493708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31</a:t>
            </a:fld>
            <a:endParaRPr lang="en-US" dirty="0"/>
          </a:p>
        </p:txBody>
      </p:sp>
    </p:spTree>
    <p:extLst>
      <p:ext uri="{BB962C8B-B14F-4D97-AF65-F5344CB8AC3E}">
        <p14:creationId xmlns:p14="http://schemas.microsoft.com/office/powerpoint/2010/main" val="3769962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Event Loop</a:t>
            </a:r>
          </a:p>
          <a:p>
            <a:r>
              <a:rPr lang="en-US" dirty="0"/>
              <a:t>UI technologies usually have an </a:t>
            </a:r>
            <a:r>
              <a:rPr lang="en-US" dirty="0">
                <a:solidFill>
                  <a:schemeClr val="tx2">
                    <a:lumMod val="75000"/>
                  </a:schemeClr>
                </a:solidFill>
              </a:rPr>
              <a:t>event loop</a:t>
            </a:r>
            <a:r>
              <a:rPr lang="en-US" dirty="0"/>
              <a:t> running</a:t>
            </a:r>
          </a:p>
          <a:p>
            <a:pPr lvl="1"/>
            <a:r>
              <a:rPr lang="en-US" dirty="0"/>
              <a:t>Waits for events from the underlying operating system and notifies the respective components</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while (message != "quit")</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 Blocking operation - waits for an event from OS</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message = GetMessage();</a:t>
            </a:r>
          </a:p>
          <a:p>
            <a:pPr eaLnBrk="0" hangingPunct="0">
              <a:lnSpc>
                <a:spcPct val="90000"/>
              </a:lnSpc>
              <a:spcBef>
                <a:spcPct val="0"/>
              </a:spcBef>
              <a:buClr>
                <a:schemeClr val="accent5">
                  <a:lumMod val="40000"/>
                  <a:lumOff val="60000"/>
                </a:schemeClr>
              </a:buClr>
              <a:buSzPct val="70000"/>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ProcessMessage(message);</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endParaRPr lang="bg-BG"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32</a:t>
            </a:fld>
            <a:endParaRPr lang="en-US" dirty="0"/>
          </a:p>
        </p:txBody>
      </p:sp>
    </p:spTree>
    <p:extLst>
      <p:ext uri="{BB962C8B-B14F-4D97-AF65-F5344CB8AC3E}">
        <p14:creationId xmlns:p14="http://schemas.microsoft.com/office/powerpoint/2010/main" val="4236180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Event Loop</a:t>
            </a:r>
          </a:p>
          <a:p>
            <a:r>
              <a:rPr lang="en-US" dirty="0"/>
              <a:t>UI technologies usually have an </a:t>
            </a:r>
            <a:r>
              <a:rPr lang="en-US" dirty="0">
                <a:solidFill>
                  <a:schemeClr val="tx2">
                    <a:lumMod val="75000"/>
                  </a:schemeClr>
                </a:solidFill>
              </a:rPr>
              <a:t>event loop</a:t>
            </a:r>
            <a:r>
              <a:rPr lang="en-US" dirty="0"/>
              <a:t> running</a:t>
            </a:r>
          </a:p>
          <a:p>
            <a:pPr lvl="1"/>
            <a:r>
              <a:rPr lang="en-US" dirty="0"/>
              <a:t>Waits for events from the underlying operating system and notifies the respective components</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while (message != "quit")</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 Blocking operation - waits for an event from OS</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message = GetMessage();</a:t>
            </a:r>
          </a:p>
          <a:p>
            <a:pPr eaLnBrk="0" hangingPunct="0">
              <a:lnSpc>
                <a:spcPct val="90000"/>
              </a:lnSpc>
              <a:spcBef>
                <a:spcPct val="0"/>
              </a:spcBef>
              <a:buClr>
                <a:schemeClr val="accent5">
                  <a:lumMod val="40000"/>
                  <a:lumOff val="60000"/>
                </a:schemeClr>
              </a:buClr>
              <a:buSzPct val="70000"/>
            </a:pPr>
            <a:endPar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    ProcessMessage(message);</a:t>
            </a:r>
          </a:p>
          <a:p>
            <a:pPr eaLnBrk="0" hangingPunct="0">
              <a:lnSpc>
                <a:spcPct val="90000"/>
              </a:lnSpc>
              <a:spcBef>
                <a:spcPct val="0"/>
              </a:spcBef>
              <a:buClr>
                <a:schemeClr val="accent5">
                  <a:lumMod val="40000"/>
                  <a:lumOff val="60000"/>
                </a:schemeClr>
              </a:buClr>
              <a:buSzPct val="70000"/>
            </a:pPr>
            <a:r>
              <a:rPr lang="en-US"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rPr>
              <a:t>}</a:t>
            </a:r>
            <a:endParaRPr lang="bg-BG" sz="1600" b="1" noProof="1">
              <a:solidFill>
                <a:schemeClr val="tx2"/>
              </a:solidFill>
              <a:effectLst>
                <a:outerShdw blurRad="38100" dist="38100" dir="2700000" algn="tl">
                  <a:srgbClr val="000000">
                    <a:alpha val="43137"/>
                  </a:srgbClr>
                </a:outerShdw>
              </a:effectLst>
              <a:latin typeface="Consolas" pitchFamily="49" charset="0"/>
              <a:cs typeface="Consolas" pitchFamily="49" charset="0"/>
              <a:sym typeface="Wingdings" pitchFamily="2" charset="2"/>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33</a:t>
            </a:fld>
            <a:endParaRPr lang="en-US" dirty="0"/>
          </a:p>
        </p:txBody>
      </p:sp>
    </p:spTree>
    <p:extLst>
      <p:ext uri="{BB962C8B-B14F-4D97-AF65-F5344CB8AC3E}">
        <p14:creationId xmlns:p14="http://schemas.microsoft.com/office/powerpoint/2010/main" val="309797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3452766D-5988-4A85-9A9D-1504D9E40207}" type="slidenum">
              <a:rPr lang="en-US"/>
              <a:pPr/>
              <a:t>2</a:t>
            </a:fld>
            <a:r>
              <a:rPr lang="en-US" dirty="0"/>
              <a:t>##</a:t>
            </a:r>
          </a:p>
        </p:txBody>
      </p:sp>
      <p:sp>
        <p:nvSpPr>
          <p:cNvPr id="424962" name="Rectangle 2"/>
          <p:cNvSpPr>
            <a:spLocks noGrp="1" noRot="1" noChangeAspect="1" noChangeArrowheads="1" noTextEdit="1"/>
          </p:cNvSpPr>
          <p:nvPr>
            <p:ph type="sldImg"/>
          </p:nvPr>
        </p:nvSpPr>
        <p:spPr>
          <a:ln/>
        </p:spPr>
      </p:sp>
      <p:sp>
        <p:nvSpPr>
          <p:cNvPr id="42496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4330908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34</a:t>
            </a:fld>
            <a:endParaRPr lang="en-US" dirty="0"/>
          </a:p>
        </p:txBody>
      </p:sp>
    </p:spTree>
    <p:extLst>
      <p:ext uri="{BB962C8B-B14F-4D97-AF65-F5344CB8AC3E}">
        <p14:creationId xmlns:p14="http://schemas.microsoft.com/office/powerpoint/2010/main" val="33819425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36</a:t>
            </a:fld>
            <a:endParaRPr lang="en-US" dirty="0"/>
          </a:p>
        </p:txBody>
      </p:sp>
    </p:spTree>
    <p:extLst>
      <p:ext uri="{BB962C8B-B14F-4D97-AF65-F5344CB8AC3E}">
        <p14:creationId xmlns:p14="http://schemas.microsoft.com/office/powerpoint/2010/main" val="486003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37</a:t>
            </a:fld>
            <a:endParaRPr lang="en-US" dirty="0"/>
          </a:p>
        </p:txBody>
      </p:sp>
    </p:spTree>
    <p:extLst>
      <p:ext uri="{BB962C8B-B14F-4D97-AF65-F5344CB8AC3E}">
        <p14:creationId xmlns:p14="http://schemas.microsoft.com/office/powerpoint/2010/main" val="21930683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41</a:t>
            </a:fld>
            <a:endParaRPr lang="en-US" dirty="0"/>
          </a:p>
        </p:txBody>
      </p:sp>
    </p:spTree>
    <p:extLst>
      <p:ext uri="{BB962C8B-B14F-4D97-AF65-F5344CB8AC3E}">
        <p14:creationId xmlns:p14="http://schemas.microsoft.com/office/powerpoint/2010/main" val="999955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solidFill>
                  <a:prstClr val="black"/>
                </a:solidFill>
              </a:rPr>
              <a:t>© Software University Foundation – </a:t>
            </a:r>
            <a:r>
              <a:rPr lang="en-US" sz="1000" u="sng" dirty="0">
                <a:solidFill>
                  <a:prstClr val="black"/>
                </a:solidFill>
                <a:hlinkClick r:id="rId3"/>
              </a:rPr>
              <a:t>http://softuni.org</a:t>
            </a:r>
            <a:endParaRPr lang="en-US" sz="1000" dirty="0">
              <a:solidFill>
                <a:prstClr val="black"/>
              </a:solidFill>
            </a:endParaRPr>
          </a:p>
          <a:p>
            <a:r>
              <a:rPr lang="en-US" sz="1000" dirty="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dirty="0">
                <a:solidFill>
                  <a:prstClr val="black"/>
                </a:solidFill>
              </a:rPr>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30431618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11617218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27878526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solidFill>
                  <a:prstClr val="black"/>
                </a:solidFill>
              </a:rPr>
              <a:t>© Software University Foundation – </a:t>
            </a:r>
            <a:r>
              <a:rPr lang="en-US" sz="1000" u="sng" dirty="0">
                <a:solidFill>
                  <a:prstClr val="black"/>
                </a:solidFill>
                <a:hlinkClick r:id="rId3"/>
              </a:rPr>
              <a:t>http://softuni.org</a:t>
            </a:r>
            <a:endParaRPr lang="en-US" sz="1000" dirty="0">
              <a:solidFill>
                <a:prstClr val="black"/>
              </a:solidFill>
            </a:endParaRPr>
          </a:p>
          <a:p>
            <a:r>
              <a:rPr lang="en-US" sz="1000" dirty="0">
                <a:solidFill>
                  <a:prstClr val="black"/>
                </a:solidFill>
              </a:rPr>
              <a:t>This work is licensed under the </a:t>
            </a:r>
            <a:r>
              <a:rPr lang="en-US" sz="1000" u="sng" noProof="1">
                <a:solidFill>
                  <a:prstClr val="black"/>
                </a:solidFill>
                <a:hlinkClick r:id="rId4"/>
              </a:rPr>
              <a:t>Creative Commons Attribution-NonCommercial-ShareAlike</a:t>
            </a:r>
            <a:r>
              <a:rPr lang="en-US" sz="1000" noProof="1">
                <a:solidFill>
                  <a:prstClr val="black"/>
                </a:solidFill>
              </a:rPr>
              <a:t> </a:t>
            </a:r>
            <a:r>
              <a:rPr lang="en-US" sz="1000" dirty="0">
                <a:solidFill>
                  <a:prstClr val="black"/>
                </a:solidFill>
              </a:rPr>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2046554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46</a:t>
            </a:fld>
            <a:endParaRPr lang="en-US" dirty="0"/>
          </a:p>
        </p:txBody>
      </p:sp>
    </p:spTree>
    <p:extLst>
      <p:ext uri="{BB962C8B-B14F-4D97-AF65-F5344CB8AC3E}">
        <p14:creationId xmlns:p14="http://schemas.microsoft.com/office/powerpoint/2010/main" val="2537864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8</a:t>
            </a:fld>
            <a:endParaRPr lang="en-US" dirty="0"/>
          </a:p>
        </p:txBody>
      </p:sp>
    </p:spTree>
    <p:extLst>
      <p:ext uri="{BB962C8B-B14F-4D97-AF65-F5344CB8AC3E}">
        <p14:creationId xmlns:p14="http://schemas.microsoft.com/office/powerpoint/2010/main" val="2204906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Grp="1" noChangeArrowheads="1"/>
          </p:cNvSpPr>
          <p:nvPr>
            <p:ph type="ftr" sz="quarter" idx="4"/>
          </p:nvPr>
        </p:nvSpPr>
        <p:spPr>
          <a:ln/>
        </p:spPr>
        <p:txBody>
          <a:bodyPr/>
          <a:lstStyle/>
          <a:p>
            <a:r>
              <a:rPr lang="en-US" dirty="0"/>
              <a:t>(c) 2005 National Academy for Software Development - http://academy.devbg.org. All rights reserved. Unauthorized copying or re-distribution is strictly prohibited.(c) 2006 National Academy for Software Development - http://academy.devbg.org*</a:t>
            </a:r>
          </a:p>
        </p:txBody>
      </p:sp>
      <p:sp>
        <p:nvSpPr>
          <p:cNvPr id="9" name="Rectangle 7"/>
          <p:cNvSpPr>
            <a:spLocks noGrp="1" noChangeArrowheads="1"/>
          </p:cNvSpPr>
          <p:nvPr>
            <p:ph type="sldNum" sz="quarter" idx="5"/>
          </p:nvPr>
        </p:nvSpPr>
        <p:spPr>
          <a:ln/>
        </p:spPr>
        <p:txBody>
          <a:bodyPr/>
          <a:lstStyle/>
          <a:p>
            <a:fld id="{332C4CEC-2DBE-4C38-BA31-7DE965C3FA11}" type="slidenum">
              <a:rPr lang="en-US"/>
              <a:pPr/>
              <a:t>12</a:t>
            </a:fld>
            <a:r>
              <a:rPr lang="en-US" dirty="0"/>
              <a:t>##</a:t>
            </a:r>
          </a:p>
        </p:txBody>
      </p:sp>
      <p:sp>
        <p:nvSpPr>
          <p:cNvPr id="54274" name="Slide Image Placeholder 1"/>
          <p:cNvSpPr>
            <a:spLocks noGrp="1" noRot="1" noChangeAspect="1" noTextEdit="1"/>
          </p:cNvSpPr>
          <p:nvPr>
            <p:ph type="sldImg"/>
          </p:nvPr>
        </p:nvSpPr>
        <p:spPr>
          <a:xfrm>
            <a:off x="382588" y="685800"/>
            <a:ext cx="6092825" cy="3429000"/>
          </a:xfrm>
          <a:ln/>
        </p:spPr>
      </p:sp>
      <p:sp>
        <p:nvSpPr>
          <p:cNvPr id="54275" name="Notes Placeholder 2"/>
          <p:cNvSpPr>
            <a:spLocks noGrp="1"/>
          </p:cNvSpPr>
          <p:nvPr>
            <p:ph type="body" idx="1"/>
          </p:nvPr>
        </p:nvSpPr>
        <p:spPr/>
        <p:txBody>
          <a:bodyPr/>
          <a:lstStyle/>
          <a:p>
            <a:pPr eaLnBrk="1" hangingPunct="1"/>
            <a:r>
              <a:rPr lang="en-US" dirty="0"/>
              <a:t>Extensibility / Polymorphism: New functionality may be easily plugged in without changing existing classes as long the new plug-in classes extend given base classes.</a:t>
            </a:r>
          </a:p>
          <a:p>
            <a:pPr eaLnBrk="1" hangingPunct="1"/>
            <a:endParaRPr lang="en-US" dirty="0"/>
          </a:p>
          <a:p>
            <a:pPr eaLnBrk="1" hangingPunct="1"/>
            <a:r>
              <a:rPr lang="en-US" dirty="0"/>
              <a:t>Reusability: For a set of similar applications a framework can be defined using a core set of classes that are to be extended by classes that fill in the application-dependent part.</a:t>
            </a:r>
          </a:p>
          <a:p>
            <a:pPr eaLnBrk="1" hangingPunct="1"/>
            <a:endParaRPr lang="en-US" dirty="0"/>
          </a:p>
          <a:p>
            <a:pPr eaLnBrk="1" hangingPunct="1"/>
            <a:r>
              <a:rPr lang="en-US" dirty="0"/>
              <a:t>Information Hiding: If a more general class using a simpler contract is sufficient, details from extending classes may be hidden to some of the client classes. This allows them to be more independent from possible changes and diminishes the load of contracts that must be understood by a reader of these client classes.</a:t>
            </a:r>
          </a:p>
        </p:txBody>
      </p:sp>
      <p:sp>
        <p:nvSpPr>
          <p:cNvPr id="54276" name="Header Placeholder 3"/>
          <p:cNvSpPr>
            <a:spLocks noGrp="1"/>
          </p:cNvSpPr>
          <p:nvPr>
            <p:ph type="hdr" sz="quarter"/>
          </p:nvPr>
        </p:nvSpPr>
        <p:spPr/>
        <p:txBody>
          <a:bodyPr/>
          <a:lstStyle/>
          <a:p>
            <a:r>
              <a:rPr lang="en-US" dirty="0"/>
              <a:t>*</a:t>
            </a:r>
          </a:p>
        </p:txBody>
      </p:sp>
      <p:sp>
        <p:nvSpPr>
          <p:cNvPr id="54277" name="Date Placeholder 4"/>
          <p:cNvSpPr>
            <a:spLocks noGrp="1"/>
          </p:cNvSpPr>
          <p:nvPr>
            <p:ph type="dt" sz="quarter" idx="1"/>
          </p:nvPr>
        </p:nvSpPr>
        <p:spPr/>
        <p:txBody>
          <a:bodyPr/>
          <a:lstStyle/>
          <a:p>
            <a:r>
              <a:rPr lang="en-US" dirty="0"/>
              <a:t>07/16/96</a:t>
            </a:r>
          </a:p>
        </p:txBody>
      </p:sp>
      <p:sp>
        <p:nvSpPr>
          <p:cNvPr id="54278" name="Footer Placeholder 5"/>
          <p:cNvSpPr txBox="1">
            <a:spLocks noGrp="1"/>
          </p:cNvSpPr>
          <p:nvPr/>
        </p:nvSpPr>
        <p:spPr bwMode="auto">
          <a:xfrm>
            <a:off x="1" y="8687297"/>
            <a:ext cx="2972004" cy="456703"/>
          </a:xfrm>
          <a:prstGeom prst="rect">
            <a:avLst/>
          </a:prstGeom>
          <a:noFill/>
          <a:ln w="9525">
            <a:noFill/>
            <a:miter lim="800000"/>
            <a:headEnd/>
            <a:tailEnd/>
          </a:ln>
        </p:spPr>
        <p:txBody>
          <a:bodyPr lIns="19047" tIns="0" rIns="19047" bIns="0" anchor="b"/>
          <a:lstStyle/>
          <a:p>
            <a:pPr defTabSz="914450"/>
            <a:r>
              <a:rPr lang="en-US" sz="1000" i="1" dirty="0"/>
              <a:t>(c) 2006 National Academy for Software Development - http://academy.devbg.org*</a:t>
            </a:r>
            <a:endParaRPr lang="en-US" sz="1200" i="1" dirty="0"/>
          </a:p>
        </p:txBody>
      </p:sp>
      <p:sp>
        <p:nvSpPr>
          <p:cNvPr id="54279" name="Slide Number Placeholder 6"/>
          <p:cNvSpPr txBox="1">
            <a:spLocks noGrp="1"/>
          </p:cNvSpPr>
          <p:nvPr/>
        </p:nvSpPr>
        <p:spPr bwMode="auto">
          <a:xfrm>
            <a:off x="3885996" y="8687297"/>
            <a:ext cx="2972004" cy="456703"/>
          </a:xfrm>
          <a:prstGeom prst="rect">
            <a:avLst/>
          </a:prstGeom>
          <a:noFill/>
          <a:ln w="9525">
            <a:noFill/>
            <a:miter lim="800000"/>
            <a:headEnd/>
            <a:tailEnd/>
          </a:ln>
        </p:spPr>
        <p:txBody>
          <a:bodyPr lIns="19047" tIns="0" rIns="19047" bIns="0" anchor="b"/>
          <a:lstStyle/>
          <a:p>
            <a:pPr algn="r" defTabSz="914450"/>
            <a:fld id="{1CAF241F-65C9-4E85-866D-33A924D9866A}" type="slidenum">
              <a:rPr lang="en-US" sz="1000" i="1"/>
              <a:pPr algn="r" defTabSz="914450"/>
              <a:t>12</a:t>
            </a:fld>
            <a:r>
              <a:rPr lang="en-US" sz="1000" i="1" dirty="0"/>
              <a:t>##</a:t>
            </a:r>
            <a:endParaRPr lang="en-US" sz="1200" i="1" dirty="0"/>
          </a:p>
        </p:txBody>
      </p:sp>
    </p:spTree>
    <p:extLst>
      <p:ext uri="{BB962C8B-B14F-4D97-AF65-F5344CB8AC3E}">
        <p14:creationId xmlns:p14="http://schemas.microsoft.com/office/powerpoint/2010/main" val="1078355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14</a:t>
            </a:fld>
            <a:endParaRPr lang="en-US" dirty="0"/>
          </a:p>
        </p:txBody>
      </p:sp>
    </p:spTree>
    <p:extLst>
      <p:ext uri="{BB962C8B-B14F-4D97-AF65-F5344CB8AC3E}">
        <p14:creationId xmlns:p14="http://schemas.microsoft.com/office/powerpoint/2010/main" val="1713736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15</a:t>
            </a:fld>
            <a:endParaRPr lang="en-US" dirty="0"/>
          </a:p>
        </p:txBody>
      </p:sp>
    </p:spTree>
    <p:extLst>
      <p:ext uri="{BB962C8B-B14F-4D97-AF65-F5344CB8AC3E}">
        <p14:creationId xmlns:p14="http://schemas.microsoft.com/office/powerpoint/2010/main" val="1837762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16</a:t>
            </a:fld>
            <a:endParaRPr lang="en-US" dirty="0"/>
          </a:p>
        </p:txBody>
      </p:sp>
    </p:spTree>
    <p:extLst>
      <p:ext uri="{BB962C8B-B14F-4D97-AF65-F5344CB8AC3E}">
        <p14:creationId xmlns:p14="http://schemas.microsoft.com/office/powerpoint/2010/main" val="2784038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17</a:t>
            </a:fld>
            <a:endParaRPr lang="en-US" dirty="0"/>
          </a:p>
        </p:txBody>
      </p:sp>
    </p:spTree>
    <p:extLst>
      <p:ext uri="{BB962C8B-B14F-4D97-AF65-F5344CB8AC3E}">
        <p14:creationId xmlns:p14="http://schemas.microsoft.com/office/powerpoint/2010/main" val="8005047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outerShdw blurRad="50800" dist="38100" algn="tr" rotWithShape="0">
                    <a:prstClr val="black">
                      <a:alpha val="40000"/>
                    </a:prstClr>
                  </a:outerShdw>
                </a:effectLst>
              </a:rPr>
              <a:t>In component-oriented programming components publish </a:t>
            </a:r>
            <a:r>
              <a:rPr lang="en-US" dirty="0">
                <a:solidFill>
                  <a:schemeClr val="tx2">
                    <a:lumMod val="75000"/>
                  </a:schemeClr>
                </a:solidFill>
                <a:effectLst>
                  <a:outerShdw blurRad="50800" dist="38100" algn="tr" rotWithShape="0">
                    <a:prstClr val="black">
                      <a:alpha val="40000"/>
                    </a:prstClr>
                  </a:outerShdw>
                </a:effectLst>
              </a:rPr>
              <a:t>events </a:t>
            </a:r>
            <a:r>
              <a:rPr lang="en-US" dirty="0">
                <a:effectLst>
                  <a:outerShdw blurRad="50800" dist="38100" algn="tr" rotWithShape="0">
                    <a:prstClr val="black">
                      <a:alpha val="40000"/>
                    </a:prstClr>
                  </a:outerShdw>
                </a:effectLst>
              </a:rPr>
              <a:t>to other components</a:t>
            </a:r>
          </a:p>
          <a:p>
            <a:pPr lvl="1"/>
            <a:r>
              <a:rPr lang="en-US" dirty="0">
                <a:effectLst>
                  <a:outerShdw blurRad="50800" dist="38100" algn="tr" rotWithShape="0">
                    <a:prstClr val="black">
                      <a:alpha val="40000"/>
                    </a:prstClr>
                  </a:outerShdw>
                </a:effectLst>
              </a:rPr>
              <a:t>Events notify that something has happened</a:t>
            </a:r>
          </a:p>
          <a:p>
            <a:pPr lvl="2"/>
            <a:r>
              <a:rPr lang="en-US" dirty="0">
                <a:effectLst>
                  <a:outerShdw blurRad="50800" dist="38100" algn="tr" rotWithShape="0">
                    <a:prstClr val="black">
                      <a:alpha val="40000"/>
                    </a:prstClr>
                  </a:outerShdw>
                </a:effectLst>
              </a:rPr>
              <a:t>E.g. moving the mouse causes an event</a:t>
            </a:r>
            <a:endParaRPr lang="bg-BG" dirty="0">
              <a:effectLst>
                <a:outerShdw blurRad="50800" dist="38100" algn="tr" rotWithShape="0">
                  <a:prstClr val="black">
                    <a:alpha val="40000"/>
                  </a:prstClr>
                </a:outerShdw>
              </a:effectLst>
            </a:endParaRPr>
          </a:p>
          <a:p>
            <a:r>
              <a:rPr lang="en-US" dirty="0">
                <a:effectLst>
                  <a:outerShdw blurRad="50800" dist="38100" algn="tr" rotWithShape="0">
                    <a:prstClr val="black">
                      <a:alpha val="40000"/>
                    </a:prstClr>
                  </a:outerShdw>
                </a:effectLst>
              </a:rPr>
              <a:t>The object which causes an event is called </a:t>
            </a:r>
            <a:r>
              <a:rPr lang="en-US" dirty="0">
                <a:solidFill>
                  <a:schemeClr val="tx2">
                    <a:lumMod val="75000"/>
                  </a:schemeClr>
                </a:solidFill>
                <a:effectLst>
                  <a:outerShdw blurRad="38100" dist="38100" dir="2700000" algn="tl">
                    <a:srgbClr val="000000"/>
                  </a:outerShdw>
                </a:effectLst>
              </a:rPr>
              <a:t>event</a:t>
            </a:r>
            <a:r>
              <a:rPr lang="en-US" dirty="0">
                <a:solidFill>
                  <a:schemeClr val="tx2">
                    <a:lumMod val="75000"/>
                  </a:schemeClr>
                </a:solidFill>
                <a:effectLst>
                  <a:outerShdw blurRad="50800" dist="38100" algn="tr" rotWithShape="0">
                    <a:prstClr val="black">
                      <a:alpha val="40000"/>
                    </a:prstClr>
                  </a:outerShdw>
                </a:effectLst>
              </a:rPr>
              <a:t> </a:t>
            </a:r>
            <a:r>
              <a:rPr lang="en-US" dirty="0">
                <a:solidFill>
                  <a:schemeClr val="tx2">
                    <a:lumMod val="75000"/>
                  </a:schemeClr>
                </a:solidFill>
                <a:effectLst>
                  <a:outerShdw blurRad="38100" dist="38100" dir="2700000" algn="tl">
                    <a:srgbClr val="000000"/>
                  </a:outerShdw>
                </a:effectLst>
              </a:rPr>
              <a:t>sender</a:t>
            </a:r>
            <a:endParaRPr lang="bg-BG" dirty="0">
              <a:solidFill>
                <a:schemeClr val="tx2">
                  <a:lumMod val="75000"/>
                </a:schemeClr>
              </a:solidFill>
              <a:effectLst>
                <a:outerShdw blurRad="38100" dist="38100" dir="2700000" algn="tl">
                  <a:srgbClr val="000000"/>
                </a:outerShdw>
              </a:effectLst>
            </a:endParaRPr>
          </a:p>
          <a:p>
            <a:r>
              <a:rPr lang="en-US" dirty="0">
                <a:effectLst>
                  <a:outerShdw blurRad="50800" dist="38100" algn="tr" rotWithShape="0">
                    <a:prstClr val="black">
                      <a:alpha val="40000"/>
                    </a:prstClr>
                  </a:outerShdw>
                </a:effectLst>
              </a:rPr>
              <a:t>The object which receives an event is called </a:t>
            </a:r>
            <a:r>
              <a:rPr lang="en-US" dirty="0">
                <a:solidFill>
                  <a:schemeClr val="tx2">
                    <a:lumMod val="75000"/>
                  </a:schemeClr>
                </a:solidFill>
                <a:effectLst>
                  <a:outerShdw blurRad="38100" dist="38100" dir="2700000" algn="tl">
                    <a:srgbClr val="000000"/>
                  </a:outerShdw>
                </a:effectLst>
              </a:rPr>
              <a:t>event</a:t>
            </a:r>
            <a:r>
              <a:rPr lang="en-US" dirty="0">
                <a:solidFill>
                  <a:schemeClr val="tx2">
                    <a:lumMod val="75000"/>
                  </a:schemeClr>
                </a:solidFill>
                <a:effectLst>
                  <a:outerShdw blurRad="50800" dist="38100" algn="tr" rotWithShape="0">
                    <a:prstClr val="black">
                      <a:alpha val="40000"/>
                    </a:prstClr>
                  </a:outerShdw>
                </a:effectLst>
              </a:rPr>
              <a:t> </a:t>
            </a:r>
            <a:r>
              <a:rPr lang="en-US" dirty="0">
                <a:solidFill>
                  <a:schemeClr val="tx2">
                    <a:lumMod val="75000"/>
                  </a:schemeClr>
                </a:solidFill>
                <a:effectLst>
                  <a:outerShdw blurRad="38100" dist="38100" dir="2700000" algn="tl">
                    <a:srgbClr val="000000"/>
                  </a:outerShdw>
                </a:effectLst>
              </a:rPr>
              <a:t>receiver</a:t>
            </a:r>
            <a:endParaRPr lang="bg-BG" dirty="0">
              <a:solidFill>
                <a:schemeClr val="tx2">
                  <a:lumMod val="75000"/>
                </a:schemeClr>
              </a:solidFill>
              <a:effectLst>
                <a:outerShdw blurRad="38100" dist="38100" dir="2700000" algn="tl">
                  <a:srgbClr val="000000"/>
                </a:outerShdw>
              </a:effectLst>
            </a:endParaRPr>
          </a:p>
          <a:p>
            <a:r>
              <a:rPr lang="en-US" dirty="0">
                <a:effectLst>
                  <a:outerShdw blurRad="50800" dist="38100" algn="tr" rotWithShape="0">
                    <a:prstClr val="black">
                      <a:alpha val="40000"/>
                    </a:prstClr>
                  </a:outerShdw>
                </a:effectLst>
              </a:rPr>
              <a:t>In order to receive an event, the event receivers should first "</a:t>
            </a:r>
            <a:r>
              <a:rPr lang="en-US" dirty="0">
                <a:solidFill>
                  <a:schemeClr val="tx2">
                    <a:lumMod val="75000"/>
                  </a:schemeClr>
                </a:solidFill>
                <a:effectLst>
                  <a:outerShdw blurRad="38100" dist="38100" dir="2700000" algn="tl">
                    <a:srgbClr val="000000"/>
                  </a:outerShdw>
                </a:effectLst>
              </a:rPr>
              <a:t>subscribe</a:t>
            </a:r>
            <a:r>
              <a:rPr lang="en-US" dirty="0">
                <a:solidFill>
                  <a:schemeClr val="tx2">
                    <a:lumMod val="75000"/>
                  </a:schemeClr>
                </a:solidFill>
                <a:effectLst>
                  <a:outerShdw blurRad="50800" dist="38100" algn="tr" rotWithShape="0">
                    <a:prstClr val="black">
                      <a:alpha val="40000"/>
                    </a:prstClr>
                  </a:outerShdw>
                </a:effectLst>
              </a:rPr>
              <a:t> </a:t>
            </a:r>
            <a:r>
              <a:rPr lang="en-US" dirty="0">
                <a:solidFill>
                  <a:schemeClr val="tx2">
                    <a:lumMod val="75000"/>
                  </a:schemeClr>
                </a:solidFill>
                <a:effectLst>
                  <a:outerShdw blurRad="38100" dist="38100" dir="2700000" algn="tl">
                    <a:srgbClr val="000000"/>
                  </a:outerShdw>
                </a:effectLst>
              </a:rPr>
              <a:t>to</a:t>
            </a:r>
            <a:r>
              <a:rPr lang="en-US" dirty="0">
                <a:solidFill>
                  <a:schemeClr val="tx2">
                    <a:lumMod val="75000"/>
                  </a:schemeClr>
                </a:solidFill>
                <a:effectLst>
                  <a:outerShdw blurRad="50800" dist="38100" algn="tr" rotWithShape="0">
                    <a:prstClr val="black">
                      <a:alpha val="40000"/>
                    </a:prstClr>
                  </a:outerShdw>
                </a:effectLst>
              </a:rPr>
              <a:t> </a:t>
            </a:r>
            <a:r>
              <a:rPr lang="en-US" dirty="0">
                <a:solidFill>
                  <a:schemeClr val="tx2">
                    <a:lumMod val="75000"/>
                  </a:schemeClr>
                </a:solidFill>
                <a:effectLst>
                  <a:outerShdw blurRad="38100" dist="38100" dir="2700000" algn="tl">
                    <a:srgbClr val="000000"/>
                  </a:outerShdw>
                </a:effectLst>
              </a:rPr>
              <a:t>the</a:t>
            </a:r>
            <a:r>
              <a:rPr lang="en-US" dirty="0">
                <a:solidFill>
                  <a:schemeClr val="tx2">
                    <a:lumMod val="75000"/>
                  </a:schemeClr>
                </a:solidFill>
                <a:effectLst>
                  <a:outerShdw blurRad="50800" dist="38100" algn="tr" rotWithShape="0">
                    <a:prstClr val="black">
                      <a:alpha val="40000"/>
                    </a:prstClr>
                  </a:outerShdw>
                </a:effectLst>
              </a:rPr>
              <a:t> </a:t>
            </a:r>
            <a:r>
              <a:rPr lang="en-US" dirty="0">
                <a:solidFill>
                  <a:schemeClr val="tx2">
                    <a:lumMod val="75000"/>
                  </a:schemeClr>
                </a:solidFill>
                <a:effectLst>
                  <a:outerShdw blurRad="38100" dist="38100" dir="2700000" algn="tl">
                    <a:srgbClr val="000000"/>
                  </a:outerShdw>
                </a:effectLst>
              </a:rPr>
              <a:t>event</a:t>
            </a:r>
            <a:r>
              <a:rPr lang="en-US" dirty="0">
                <a:effectLst>
                  <a:outerShdw blurRad="50800" dist="38100" algn="tr" rotWithShape="0">
                    <a:prstClr val="black">
                      <a:alpha val="40000"/>
                    </a:prstClr>
                  </a:outerShdw>
                </a:effectLst>
              </a:rPr>
              <a:t>"</a:t>
            </a:r>
            <a:endParaRPr lang="bg-BG" dirty="0">
              <a:effectLst>
                <a:outerShdw blurRad="50800" dist="38100" algn="tr" rotWithShape="0">
                  <a:prstClr val="black">
                    <a:alpha val="40000"/>
                  </a:prstClr>
                </a:outerShdw>
              </a:effectLst>
            </a:endParaRPr>
          </a:p>
          <a:p>
            <a:endParaRPr lang="en-US" dirty="0"/>
          </a:p>
        </p:txBody>
      </p:sp>
      <p:sp>
        <p:nvSpPr>
          <p:cNvPr id="4" name="Footer Placeholder 3"/>
          <p:cNvSpPr>
            <a:spLocks noGrp="1"/>
          </p:cNvSpPr>
          <p:nvPr>
            <p:ph type="ftr" sz="quarter" idx="10"/>
          </p:nvPr>
        </p:nvSpPr>
        <p:spPr/>
        <p:txBody>
          <a:bodyPr/>
          <a:lstStyle/>
          <a:p>
            <a:r>
              <a:rPr lang="en-US" sz="1000" dirty="0"/>
              <a:t>© Software University Foundation – </a:t>
            </a:r>
            <a:r>
              <a:rPr lang="en-US" sz="1000" u="sng" dirty="0">
                <a:hlinkClick r:id="rId3"/>
              </a:rPr>
              <a:t>http://softuni.org</a:t>
            </a:r>
            <a:endParaRPr lang="en-US" sz="1000" dirty="0"/>
          </a:p>
          <a:p>
            <a:r>
              <a:rPr lang="en-US" sz="1000" dirty="0"/>
              <a:t>This work is licensed under the </a:t>
            </a:r>
            <a:r>
              <a:rPr lang="en-US" sz="1000" u="sng" noProof="1">
                <a:hlinkClick r:id="rId4"/>
              </a:rPr>
              <a:t>Creative Commons Attribution-NonCommercial-ShareAlike</a:t>
            </a:r>
            <a:r>
              <a:rPr lang="en-US" sz="1000" noProof="1"/>
              <a:t> </a:t>
            </a:r>
            <a:r>
              <a:rPr lang="en-US" sz="1000" dirty="0"/>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pPr/>
              <a:t>18</a:t>
            </a:fld>
            <a:endParaRPr lang="en-US" dirty="0"/>
          </a:p>
        </p:txBody>
      </p:sp>
    </p:spTree>
    <p:extLst>
      <p:ext uri="{BB962C8B-B14F-4D97-AF65-F5344CB8AC3E}">
        <p14:creationId xmlns:p14="http://schemas.microsoft.com/office/powerpoint/2010/main" val="365851426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hyperlink" Target="http://creativecommons.org/licenses/by-nc-sa/4.0/" TargetMode="Externa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4.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8.png"/><Relationship Id="rId9"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26.jpeg"/><Relationship Id="rId13" Type="http://schemas.openxmlformats.org/officeDocument/2006/relationships/hyperlink" Target="http://smartit.bg/" TargetMode="External"/><Relationship Id="rId3" Type="http://schemas.openxmlformats.org/officeDocument/2006/relationships/hyperlink" Target="https://aeternity.com/" TargetMode="External"/><Relationship Id="rId7" Type="http://schemas.openxmlformats.org/officeDocument/2006/relationships/hyperlink" Target="https://www.liebherr.com/en/deu/start/start-page.html" TargetMode="External"/><Relationship Id="rId12" Type="http://schemas.openxmlformats.org/officeDocument/2006/relationships/image" Target="../media/image28.pn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25.png"/><Relationship Id="rId11" Type="http://schemas.openxmlformats.org/officeDocument/2006/relationships/hyperlink" Target="https://www.sbtech.com/" TargetMode="External"/><Relationship Id="rId5" Type="http://schemas.openxmlformats.org/officeDocument/2006/relationships/hyperlink" Target="codexio.bg" TargetMode="External"/><Relationship Id="rId15" Type="http://schemas.openxmlformats.org/officeDocument/2006/relationships/image" Target="../media/image8.png"/><Relationship Id="rId10" Type="http://schemas.openxmlformats.org/officeDocument/2006/relationships/image" Target="../media/image27.png"/><Relationship Id="rId4" Type="http://schemas.openxmlformats.org/officeDocument/2006/relationships/image" Target="../media/image24.png"/><Relationship Id="rId9" Type="http://schemas.openxmlformats.org/officeDocument/2006/relationships/hyperlink" Target="http://www.telenor.bg/" TargetMode="External"/><Relationship Id="rId14" Type="http://schemas.openxmlformats.org/officeDocument/2006/relationships/image" Target="../media/image29.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hyperlink" Target="https://www.superhosting.bg/" TargetMode="External"/><Relationship Id="rId3" Type="http://schemas.openxmlformats.org/officeDocument/2006/relationships/hyperlink" Target="http://www.infragistics.com/" TargetMode="External"/><Relationship Id="rId7" Type="http://schemas.openxmlformats.org/officeDocument/2006/relationships/hyperlink" Target="https://www.softwaregroup.com/" TargetMode="External"/><Relationship Id="rId12" Type="http://schemas.openxmlformats.org/officeDocument/2006/relationships/image" Target="../media/image34.pn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31.png"/><Relationship Id="rId11" Type="http://schemas.openxmlformats.org/officeDocument/2006/relationships/hyperlink" Target="https://netpeak.bg/" TargetMode="External"/><Relationship Id="rId5" Type="http://schemas.openxmlformats.org/officeDocument/2006/relationships/hyperlink" Target="https://www.indeavr.com/en" TargetMode="External"/><Relationship Id="rId15" Type="http://schemas.openxmlformats.org/officeDocument/2006/relationships/image" Target="../media/image8.png"/><Relationship Id="rId10" Type="http://schemas.openxmlformats.org/officeDocument/2006/relationships/image" Target="../media/image33.png"/><Relationship Id="rId4" Type="http://schemas.openxmlformats.org/officeDocument/2006/relationships/image" Target="../media/image30.png"/><Relationship Id="rId9" Type="http://schemas.openxmlformats.org/officeDocument/2006/relationships/hyperlink" Target="https://www.xs-software.com/" TargetMode="External"/><Relationship Id="rId14" Type="http://schemas.openxmlformats.org/officeDocument/2006/relationships/image" Target="../media/image35.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hyperlink" Target="http://softuni.bg/" TargetMode="External"/><Relationship Id="rId7" Type="http://schemas.openxmlformats.org/officeDocument/2006/relationships/hyperlink" Target="http://www.facebook.com/SoftwareUniversity" TargetMode="Externa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hyperlink" Target="http://forum.softuni.bg/" TargetMode="External"/><Relationship Id="rId11" Type="http://schemas.openxmlformats.org/officeDocument/2006/relationships/image" Target="../media/image39.png"/><Relationship Id="rId5" Type="http://schemas.openxmlformats.org/officeDocument/2006/relationships/hyperlink" Target="https://www.facebook.com/SoftwareUniversity" TargetMode="External"/><Relationship Id="rId10" Type="http://schemas.openxmlformats.org/officeDocument/2006/relationships/image" Target="../media/image38.png"/><Relationship Id="rId4" Type="http://schemas.openxmlformats.org/officeDocument/2006/relationships/hyperlink" Target="http://softuni.foundation/" TargetMode="External"/><Relationship Id="rId9" Type="http://schemas.openxmlformats.org/officeDocument/2006/relationships/image" Target="../media/image37.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B5A345C-2CD0-4932-A998-37B2D20BF028}"/>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33" name="Picture Placeholder 32">
            <a:extLst>
              <a:ext uri="{FF2B5EF4-FFF2-40B4-BE49-F238E27FC236}">
                <a16:creationId xmlns:a16="http://schemas.microsoft.com/office/drawing/2014/main" id="{A04D819A-89E2-4714-8C56-1838BF467EF7}"/>
              </a:ext>
            </a:extLst>
          </p:cNvPr>
          <p:cNvSpPr>
            <a:spLocks noGrp="1"/>
          </p:cNvSpPr>
          <p:nvPr>
            <p:ph type="pic" sz="quarter" idx="10"/>
          </p:nvPr>
        </p:nvSpPr>
        <p:spPr>
          <a:xfrm>
            <a:off x="656458" y="2351427"/>
            <a:ext cx="5437955" cy="2325990"/>
          </a:xfrm>
        </p:spPr>
        <p:txBody>
          <a:bodyPr/>
          <a:lstStyle>
            <a:lvl1pPr marL="0" indent="0" algn="ctr">
              <a:buNone/>
              <a:defRPr>
                <a:solidFill>
                  <a:schemeClr val="bg1"/>
                </a:solidFill>
              </a:defRPr>
            </a:lvl1pPr>
          </a:lstStyle>
          <a:p>
            <a:r>
              <a:rPr lang="en-US"/>
              <a:t>Click icon to add picture</a:t>
            </a:r>
            <a:endParaRPr lang="en-US" dirty="0"/>
          </a:p>
        </p:txBody>
      </p:sp>
      <p:pic>
        <p:nvPicPr>
          <p:cNvPr id="35" name="Picture 34">
            <a:extLst>
              <a:ext uri="{FF2B5EF4-FFF2-40B4-BE49-F238E27FC236}">
                <a16:creationId xmlns:a16="http://schemas.microsoft.com/office/drawing/2014/main" id="{951E7DA9-C5F0-43D9-B013-3BDF9EEF02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flipH="1">
            <a:off x="8348638" y="2374047"/>
            <a:ext cx="3170229" cy="3431879"/>
          </a:xfrm>
          <a:prstGeom prst="rect">
            <a:avLst/>
          </a:prstGeom>
        </p:spPr>
      </p:pic>
      <p:sp>
        <p:nvSpPr>
          <p:cNvPr id="43" name="Subtitle 5">
            <a:extLst>
              <a:ext uri="{FF2B5EF4-FFF2-40B4-BE49-F238E27FC236}">
                <a16:creationId xmlns:a16="http://schemas.microsoft.com/office/drawing/2014/main" id="{37BDB812-1395-4B02-ABCF-6A331EEE23E5}"/>
              </a:ext>
            </a:extLst>
          </p:cNvPr>
          <p:cNvSpPr>
            <a:spLocks noGrp="1"/>
          </p:cNvSpPr>
          <p:nvPr>
            <p:ph type="subTitle" idx="1" hasCustomPrompt="1"/>
          </p:nvPr>
        </p:nvSpPr>
        <p:spPr>
          <a:xfrm>
            <a:off x="666686" y="1303142"/>
            <a:ext cx="10962447" cy="882654"/>
          </a:xfrm>
        </p:spPr>
        <p:txBody>
          <a:bodyPr>
            <a:normAutofit/>
          </a:bodyPr>
          <a:lstStyle>
            <a:lvl1pPr marL="0" indent="0" algn="ctr">
              <a:buNone/>
              <a:defRPr sz="3597">
                <a:solidFill>
                  <a:schemeClr val="tx1"/>
                </a:solidFill>
              </a:defRPr>
            </a:lvl1pPr>
          </a:lstStyle>
          <a:p>
            <a:r>
              <a:rPr lang="en-GB" dirty="0"/>
              <a:t>Presentation Subtitle</a:t>
            </a:r>
            <a:endParaRPr lang="bg-BG" dirty="0"/>
          </a:p>
          <a:p>
            <a:endParaRPr lang="en-US" dirty="0"/>
          </a:p>
        </p:txBody>
      </p:sp>
      <p:pic>
        <p:nvPicPr>
          <p:cNvPr id="19" name="Picture 18">
            <a:extLst>
              <a:ext uri="{FF2B5EF4-FFF2-40B4-BE49-F238E27FC236}">
                <a16:creationId xmlns:a16="http://schemas.microsoft.com/office/drawing/2014/main" id="{4FAEB7CD-FF73-4344-9FE5-589B30F5AAF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92085" y="6057656"/>
            <a:ext cx="2105462" cy="525279"/>
          </a:xfrm>
          <a:prstGeom prst="rect">
            <a:avLst/>
          </a:prstGeom>
        </p:spPr>
      </p:pic>
      <p:pic>
        <p:nvPicPr>
          <p:cNvPr id="10" name="Picture 9">
            <a:extLst>
              <a:ext uri="{FF2B5EF4-FFF2-40B4-BE49-F238E27FC236}">
                <a16:creationId xmlns:a16="http://schemas.microsoft.com/office/drawing/2014/main" id="{82DFEC2C-38C6-405B-AD0A-06879C50EFE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656460" y="6035665"/>
            <a:ext cx="629415" cy="526503"/>
          </a:xfrm>
          <a:prstGeom prst="rect">
            <a:avLst/>
          </a:prstGeom>
        </p:spPr>
      </p:pic>
      <p:pic>
        <p:nvPicPr>
          <p:cNvPr id="15" name="Picture 14">
            <a:extLst>
              <a:ext uri="{FF2B5EF4-FFF2-40B4-BE49-F238E27FC236}">
                <a16:creationId xmlns:a16="http://schemas.microsoft.com/office/drawing/2014/main" id="{D7483B54-1DD1-4FC4-9FA0-4872F8C409C8}"/>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1352790" y="6035665"/>
            <a:ext cx="1186773" cy="526503"/>
          </a:xfrm>
          <a:prstGeom prst="rect">
            <a:avLst/>
          </a:prstGeom>
        </p:spPr>
      </p:pic>
      <p:sp>
        <p:nvSpPr>
          <p:cNvPr id="2" name="Title 1">
            <a:extLst>
              <a:ext uri="{FF2B5EF4-FFF2-40B4-BE49-F238E27FC236}">
                <a16:creationId xmlns:a16="http://schemas.microsoft.com/office/drawing/2014/main" id="{A4DF3AB8-E6E3-4FCE-8A4A-ECD147720A5D}"/>
              </a:ext>
            </a:extLst>
          </p:cNvPr>
          <p:cNvSpPr>
            <a:spLocks noGrp="1"/>
          </p:cNvSpPr>
          <p:nvPr>
            <p:ph type="title" hasCustomPrompt="1"/>
          </p:nvPr>
        </p:nvSpPr>
        <p:spPr>
          <a:xfrm>
            <a:off x="666686" y="254857"/>
            <a:ext cx="10962447" cy="882654"/>
          </a:xfrm>
        </p:spPr>
        <p:txBody>
          <a:bodyPr/>
          <a:lstStyle>
            <a:lvl1pPr algn="ctr">
              <a:defRPr sz="4797"/>
            </a:lvl1pPr>
          </a:lstStyle>
          <a:p>
            <a:r>
              <a:rPr lang="en-US" dirty="0"/>
              <a:t>Presentation Title</a:t>
            </a:r>
          </a:p>
        </p:txBody>
      </p:sp>
      <p:pic>
        <p:nvPicPr>
          <p:cNvPr id="27" name="Picture 4" title="CC-BY-NC-SA License">
            <a:hlinkClick r:id="rId7" tooltip="This work is licensed under the &quot;Creative Commons Attribution-NonCommercial-ShareAlike 4.0 International&quot; license"/>
            <a:extLst>
              <a:ext uri="{FF2B5EF4-FFF2-40B4-BE49-F238E27FC236}">
                <a16:creationId xmlns:a16="http://schemas.microsoft.com/office/drawing/2014/main" id="{7CB336FF-A768-4CE1-B1CE-FC103B348EA1}"/>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5150075" y="6080062"/>
            <a:ext cx="1436897" cy="502868"/>
          </a:xfrm>
          <a:prstGeom prst="roundRect">
            <a:avLst>
              <a:gd name="adj" fmla="val 3940"/>
            </a:avLst>
          </a:prstGeom>
          <a:solidFill>
            <a:srgbClr val="231F20">
              <a:alpha val="50000"/>
            </a:srgbClr>
          </a:solidFill>
          <a:ln>
            <a:solidFill>
              <a:schemeClr val="accent1">
                <a:lumMod val="75000"/>
                <a:alpha val="50000"/>
              </a:schemeClr>
            </a:solidFill>
          </a:ln>
          <a:extLst/>
        </p:spPr>
      </p:pic>
      <p:sp>
        <p:nvSpPr>
          <p:cNvPr id="30" name="Text Placeholder 13">
            <a:extLst>
              <a:ext uri="{FF2B5EF4-FFF2-40B4-BE49-F238E27FC236}">
                <a16:creationId xmlns:a16="http://schemas.microsoft.com/office/drawing/2014/main" id="{2EA92DCA-4DB5-4D03-ACD3-A6A296592D0C}"/>
              </a:ext>
            </a:extLst>
          </p:cNvPr>
          <p:cNvSpPr>
            <a:spLocks noGrp="1"/>
          </p:cNvSpPr>
          <p:nvPr>
            <p:ph type="body" sz="quarter" idx="17" hasCustomPrompt="1"/>
          </p:nvPr>
        </p:nvSpPr>
        <p:spPr bwMode="auto">
          <a:xfrm>
            <a:off x="8641602" y="5916124"/>
            <a:ext cx="2950749" cy="382788"/>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997" b="1" kern="1200" dirty="0" smtClean="0">
                <a:solidFill>
                  <a:schemeClr val="tx1">
                    <a:lumMod val="75000"/>
                  </a:schemeClr>
                </a:solidFill>
                <a:effectLst/>
                <a:latin typeface="+mn-lt"/>
                <a:ea typeface="+mn-ea"/>
                <a:cs typeface="+mn-cs"/>
              </a:defRPr>
            </a:lvl1pPr>
          </a:lstStyle>
          <a:p>
            <a:pPr lvl="0"/>
            <a:r>
              <a:rPr lang="en-US" dirty="0"/>
              <a:t>Company Name</a:t>
            </a:r>
          </a:p>
        </p:txBody>
      </p:sp>
      <p:sp>
        <p:nvSpPr>
          <p:cNvPr id="31" name="Text Placeholder 13">
            <a:extLst>
              <a:ext uri="{FF2B5EF4-FFF2-40B4-BE49-F238E27FC236}">
                <a16:creationId xmlns:a16="http://schemas.microsoft.com/office/drawing/2014/main" id="{3E6B87B7-9D33-4EBB-BD4F-C0436BA3FD72}"/>
              </a:ext>
            </a:extLst>
          </p:cNvPr>
          <p:cNvSpPr>
            <a:spLocks noGrp="1"/>
          </p:cNvSpPr>
          <p:nvPr>
            <p:ph type="body" sz="quarter" idx="18" hasCustomPrompt="1"/>
          </p:nvPr>
        </p:nvSpPr>
        <p:spPr bwMode="auto">
          <a:xfrm>
            <a:off x="8641602" y="6340279"/>
            <a:ext cx="2950749" cy="351754"/>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797" b="1" kern="1200" dirty="0" smtClean="0">
                <a:solidFill>
                  <a:schemeClr val="tx1">
                    <a:lumMod val="75000"/>
                  </a:schemeClr>
                </a:solidFill>
                <a:effectLst/>
                <a:latin typeface="+mn-lt"/>
                <a:ea typeface="+mn-ea"/>
                <a:cs typeface="+mn-cs"/>
              </a:defRPr>
            </a:lvl1pPr>
          </a:lstStyle>
          <a:p>
            <a:pPr lvl="0"/>
            <a:r>
              <a:rPr lang="en-US" dirty="0"/>
              <a:t>Company Web Site</a:t>
            </a:r>
          </a:p>
        </p:txBody>
      </p:sp>
      <p:sp>
        <p:nvSpPr>
          <p:cNvPr id="36" name="Text Placeholder 13">
            <a:extLst>
              <a:ext uri="{FF2B5EF4-FFF2-40B4-BE49-F238E27FC236}">
                <a16:creationId xmlns:a16="http://schemas.microsoft.com/office/drawing/2014/main" id="{3B21F47B-DE1F-442D-A2B7-6866F8786704}"/>
              </a:ext>
            </a:extLst>
          </p:cNvPr>
          <p:cNvSpPr>
            <a:spLocks noGrp="1"/>
          </p:cNvSpPr>
          <p:nvPr>
            <p:ph type="body" sz="quarter" idx="19" hasCustomPrompt="1"/>
          </p:nvPr>
        </p:nvSpPr>
        <p:spPr bwMode="auto">
          <a:xfrm>
            <a:off x="670972" y="4876800"/>
            <a:ext cx="2950749" cy="506796"/>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797" b="1" kern="1200" dirty="0" smtClean="0">
                <a:solidFill>
                  <a:schemeClr val="tx1"/>
                </a:solidFill>
                <a:effectLst/>
                <a:latin typeface="+mn-lt"/>
                <a:ea typeface="+mn-ea"/>
                <a:cs typeface="+mn-cs"/>
              </a:defRPr>
            </a:lvl1pPr>
          </a:lstStyle>
          <a:p>
            <a:pPr lvl="0"/>
            <a:r>
              <a:rPr lang="en-US" dirty="0"/>
              <a:t>Author Name</a:t>
            </a:r>
          </a:p>
        </p:txBody>
      </p:sp>
      <p:sp>
        <p:nvSpPr>
          <p:cNvPr id="40" name="Text Placeholder 13">
            <a:extLst>
              <a:ext uri="{FF2B5EF4-FFF2-40B4-BE49-F238E27FC236}">
                <a16:creationId xmlns:a16="http://schemas.microsoft.com/office/drawing/2014/main" id="{CD940256-851E-46C8-8BFB-A5ECA6C7DA07}"/>
              </a:ext>
            </a:extLst>
          </p:cNvPr>
          <p:cNvSpPr>
            <a:spLocks noGrp="1"/>
          </p:cNvSpPr>
          <p:nvPr>
            <p:ph type="body" sz="quarter" idx="20" hasCustomPrompt="1"/>
          </p:nvPr>
        </p:nvSpPr>
        <p:spPr bwMode="auto">
          <a:xfrm>
            <a:off x="670972" y="5368741"/>
            <a:ext cx="2950749" cy="44479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97" b="1" kern="1200" dirty="0" smtClean="0">
                <a:solidFill>
                  <a:schemeClr val="tx1"/>
                </a:solidFill>
                <a:effectLst/>
                <a:latin typeface="+mn-lt"/>
                <a:ea typeface="+mn-ea"/>
                <a:cs typeface="+mn-cs"/>
              </a:defRPr>
            </a:lvl1pPr>
          </a:lstStyle>
          <a:p>
            <a:pPr lvl="0"/>
            <a:r>
              <a:rPr lang="en-US" dirty="0"/>
              <a:t>Position</a:t>
            </a:r>
          </a:p>
        </p:txBody>
      </p:sp>
      <p:sp>
        <p:nvSpPr>
          <p:cNvPr id="16" name="Rectangle 15">
            <a:extLst>
              <a:ext uri="{FF2B5EF4-FFF2-40B4-BE49-F238E27FC236}">
                <a16:creationId xmlns:a16="http://schemas.microsoft.com/office/drawing/2014/main" id="{6854D183-0374-4B3E-B2CE-32F308A81591}"/>
              </a:ext>
            </a:extLst>
          </p:cNvPr>
          <p:cNvSpPr/>
          <p:nvPr/>
        </p:nvSpPr>
        <p:spPr>
          <a:xfrm>
            <a:off x="-1588" y="6702676"/>
            <a:ext cx="12192000" cy="217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8" name="Rectangle 17">
            <a:extLst>
              <a:ext uri="{FF2B5EF4-FFF2-40B4-BE49-F238E27FC236}">
                <a16:creationId xmlns:a16="http://schemas.microsoft.com/office/drawing/2014/main" id="{34E5CD64-8E62-478C-BD07-29B0AE8E261B}"/>
              </a:ext>
            </a:extLst>
          </p:cNvPr>
          <p:cNvSpPr/>
          <p:nvPr/>
        </p:nvSpPr>
        <p:spPr>
          <a:xfrm>
            <a:off x="-1588" y="6702676"/>
            <a:ext cx="12188825" cy="217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345732784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and Conten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3609A8D-9063-4A88-A094-81A65D7DF417}"/>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7" name="Rectangle 16">
            <a:extLst>
              <a:ext uri="{FF2B5EF4-FFF2-40B4-BE49-F238E27FC236}">
                <a16:creationId xmlns:a16="http://schemas.microsoft.com/office/drawing/2014/main" id="{4880F1A8-532C-4443-BDB9-44438A972E15}"/>
              </a:ext>
            </a:extLst>
          </p:cNvPr>
          <p:cNvSpPr/>
          <p:nvPr/>
        </p:nvSpPr>
        <p:spPr>
          <a:xfrm>
            <a:off x="-3175" y="0"/>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5" name="Picture Placeholder 2"/>
          <p:cNvSpPr>
            <a:spLocks noGrp="1"/>
          </p:cNvSpPr>
          <p:nvPr>
            <p:ph type="pic" idx="1" hasCustomPrompt="1"/>
          </p:nvPr>
        </p:nvSpPr>
        <p:spPr>
          <a:xfrm>
            <a:off x="190356" y="1355077"/>
            <a:ext cx="3888360" cy="5366405"/>
          </a:xfrm>
          <a:prstGeom prst="rect">
            <a:avLst/>
          </a:prstGeom>
          <a:solidFill>
            <a:schemeClr val="bg2">
              <a:lumMod val="90000"/>
            </a:schemeClr>
          </a:solidFill>
        </p:spPr>
        <p:txBody>
          <a:bodyPr anchor="ctr"/>
          <a:lstStyle>
            <a:lvl1pPr marL="0" indent="0" algn="ctr">
              <a:buNone/>
              <a:defRPr sz="2130" baseline="0">
                <a:solidFill>
                  <a:schemeClr val="tx1"/>
                </a:solidFill>
                <a:latin typeface="+mn-lt"/>
                <a:cs typeface="Arial" pitchFamily="34" charset="0"/>
              </a:defRPr>
            </a:lvl1pPr>
            <a:lvl2pPr marL="609036" indent="0">
              <a:buNone/>
              <a:defRPr sz="3730"/>
            </a:lvl2pPr>
            <a:lvl3pPr marL="1218072" indent="0">
              <a:buNone/>
              <a:defRPr sz="3197"/>
            </a:lvl3pPr>
            <a:lvl4pPr marL="1827109" indent="0">
              <a:buNone/>
              <a:defRPr sz="2664"/>
            </a:lvl4pPr>
            <a:lvl5pPr marL="2436145" indent="0">
              <a:buNone/>
              <a:defRPr sz="2664"/>
            </a:lvl5pPr>
            <a:lvl6pPr marL="3045182" indent="0">
              <a:buNone/>
              <a:defRPr sz="2664"/>
            </a:lvl6pPr>
            <a:lvl7pPr marL="3654218" indent="0">
              <a:buNone/>
              <a:defRPr sz="2664"/>
            </a:lvl7pPr>
            <a:lvl8pPr marL="4263254" indent="0">
              <a:buNone/>
              <a:defRPr sz="2664"/>
            </a:lvl8pPr>
            <a:lvl9pPr marL="4872290" indent="0">
              <a:buNone/>
              <a:defRPr sz="2664"/>
            </a:lvl9pPr>
          </a:lstStyle>
          <a:p>
            <a:r>
              <a:rPr lang="en-US" altLang="ko-KR" dirty="0"/>
              <a:t>Your Picture Here</a:t>
            </a:r>
            <a:endParaRPr lang="ko-KR" altLang="en-US" dirty="0"/>
          </a:p>
        </p:txBody>
      </p:sp>
      <p:sp>
        <p:nvSpPr>
          <p:cNvPr id="2" name="Rectangle 1"/>
          <p:cNvSpPr/>
          <p:nvPr/>
        </p:nvSpPr>
        <p:spPr>
          <a:xfrm>
            <a:off x="4078713" y="1355073"/>
            <a:ext cx="47988" cy="55029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3" name="Rectangle 2"/>
          <p:cNvSpPr/>
          <p:nvPr/>
        </p:nvSpPr>
        <p:spPr>
          <a:xfrm>
            <a:off x="4126703" y="1748999"/>
            <a:ext cx="239938" cy="336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0" name="Rectangle 9">
            <a:extLst>
              <a:ext uri="{FF2B5EF4-FFF2-40B4-BE49-F238E27FC236}">
                <a16:creationId xmlns:a16="http://schemas.microsoft.com/office/drawing/2014/main" id="{E9B994EC-35A8-4A11-98CB-25DC28852F94}"/>
              </a:ext>
            </a:extLst>
          </p:cNvPr>
          <p:cNvSpPr/>
          <p:nvPr/>
        </p:nvSpPr>
        <p:spPr>
          <a:xfrm>
            <a:off x="2" y="6721483"/>
            <a:ext cx="12188825" cy="13652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4" name="Text Placeholder 13">
            <a:extLst>
              <a:ext uri="{FF2B5EF4-FFF2-40B4-BE49-F238E27FC236}">
                <a16:creationId xmlns:a16="http://schemas.microsoft.com/office/drawing/2014/main" id="{A2ABE920-240F-4CF6-AD45-23ED489FAD6E}"/>
              </a:ext>
            </a:extLst>
          </p:cNvPr>
          <p:cNvSpPr>
            <a:spLocks noGrp="1"/>
          </p:cNvSpPr>
          <p:nvPr>
            <p:ph type="body" sz="quarter" idx="13"/>
          </p:nvPr>
        </p:nvSpPr>
        <p:spPr>
          <a:xfrm>
            <a:off x="4794688" y="1353867"/>
            <a:ext cx="7197424" cy="50278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a:extLst>
              <a:ext uri="{FF2B5EF4-FFF2-40B4-BE49-F238E27FC236}">
                <a16:creationId xmlns:a16="http://schemas.microsoft.com/office/drawing/2014/main" id="{2FF342A0-26CC-4ADA-AB90-FC4810F88E91}"/>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8" name="Date Placeholder 7">
            <a:extLst>
              <a:ext uri="{FF2B5EF4-FFF2-40B4-BE49-F238E27FC236}">
                <a16:creationId xmlns:a16="http://schemas.microsoft.com/office/drawing/2014/main" id="{A66184F8-77F5-4000-AA69-383B07AEEF0D}"/>
              </a:ext>
            </a:extLst>
          </p:cNvPr>
          <p:cNvSpPr>
            <a:spLocks noGrp="1"/>
          </p:cNvSpPr>
          <p:nvPr>
            <p:ph type="dt" sz="half" idx="14"/>
          </p:nvPr>
        </p:nvSpPr>
        <p:spPr/>
        <p:txBody>
          <a:bodyPr/>
          <a:lstStyle/>
          <a:p>
            <a:fld id="{055373AC-9AA7-423B-BA00-BA1C74164DBD}" type="datetime1">
              <a:rPr lang="en-US" smtClean="0"/>
              <a:pPr/>
              <a:t>11/24/2018</a:t>
            </a:fld>
            <a:endParaRPr lang="en-US" dirty="0"/>
          </a:p>
        </p:txBody>
      </p:sp>
      <p:sp>
        <p:nvSpPr>
          <p:cNvPr id="9" name="Footer Placeholder 8">
            <a:extLst>
              <a:ext uri="{FF2B5EF4-FFF2-40B4-BE49-F238E27FC236}">
                <a16:creationId xmlns:a16="http://schemas.microsoft.com/office/drawing/2014/main" id="{9CAD63B7-3B55-42B3-B63C-7488630C399B}"/>
              </a:ext>
            </a:extLst>
          </p:cNvPr>
          <p:cNvSpPr>
            <a:spLocks noGrp="1"/>
          </p:cNvSpPr>
          <p:nvPr>
            <p:ph type="ftr" sz="quarter" idx="15"/>
          </p:nvPr>
        </p:nvSpPr>
        <p:spPr/>
        <p:txBody>
          <a:bodyPr/>
          <a:lstStyle/>
          <a:p>
            <a:endParaRPr lang="en-US" dirty="0"/>
          </a:p>
        </p:txBody>
      </p:sp>
      <p:sp>
        <p:nvSpPr>
          <p:cNvPr id="15" name="Slide Number Placeholder 14">
            <a:extLst>
              <a:ext uri="{FF2B5EF4-FFF2-40B4-BE49-F238E27FC236}">
                <a16:creationId xmlns:a16="http://schemas.microsoft.com/office/drawing/2014/main" id="{97A1733E-05EA-4892-9222-96356ACBDF86}"/>
              </a:ext>
            </a:extLst>
          </p:cNvPr>
          <p:cNvSpPr>
            <a:spLocks noGrp="1"/>
          </p:cNvSpPr>
          <p:nvPr>
            <p:ph type="sldNum" sz="quarter" idx="16"/>
          </p:nvPr>
        </p:nvSpPr>
        <p:spPr/>
        <p:txBody>
          <a:bodyPr/>
          <a:lstStyle/>
          <a:p>
            <a:fld id="{C014DD1E-5D91-48A3-AD6D-45FBA980D106}" type="slidenum">
              <a:rPr lang="en-US" smtClean="0"/>
              <a:pPr/>
              <a:t>‹#›</a:t>
            </a:fld>
            <a:endParaRPr lang="en-US" dirty="0"/>
          </a:p>
        </p:txBody>
      </p:sp>
      <p:pic>
        <p:nvPicPr>
          <p:cNvPr id="16" name="Picture 15">
            <a:extLst>
              <a:ext uri="{FF2B5EF4-FFF2-40B4-BE49-F238E27FC236}">
                <a16:creationId xmlns:a16="http://schemas.microsoft.com/office/drawing/2014/main" id="{2FE050E4-DC54-4CF4-A8D3-DC8B8DA04E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
        <p:nvSpPr>
          <p:cNvPr id="18" name="Rectangle 17">
            <a:extLst>
              <a:ext uri="{FF2B5EF4-FFF2-40B4-BE49-F238E27FC236}">
                <a16:creationId xmlns:a16="http://schemas.microsoft.com/office/drawing/2014/main" id="{B2B94D3F-5DC8-4398-914C-4833ABE4CC19}"/>
              </a:ext>
            </a:extLst>
          </p:cNvPr>
          <p:cNvSpPr/>
          <p:nvPr/>
        </p:nvSpPr>
        <p:spPr>
          <a:xfrm>
            <a:off x="-3175" y="0"/>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90477400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estions Slide">
    <p:bg>
      <p:bgPr>
        <a:solidFill>
          <a:schemeClr val="bg2"/>
        </a:solidFill>
        <a:effectLst/>
      </p:bgPr>
    </p:bg>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B21D9C95-5FF6-4F7E-AC00-ED6F3DD385F0}"/>
              </a:ext>
            </a:extLst>
          </p:cNvPr>
          <p:cNvPicPr>
            <a:picLocks noChangeAspect="1"/>
          </p:cNvPicPr>
          <p:nvPr/>
        </p:nvPicPr>
        <p:blipFill rotWithShape="1">
          <a:blip r:embed="rId2"/>
          <a:srcRect b="1672"/>
          <a:stretch/>
        </p:blipFill>
        <p:spPr>
          <a:xfrm>
            <a:off x="-3176" y="5788"/>
            <a:ext cx="12192000" cy="6852212"/>
          </a:xfrm>
          <a:prstGeom prst="rect">
            <a:avLst/>
          </a:prstGeom>
        </p:spPr>
      </p:pic>
      <p:pic>
        <p:nvPicPr>
          <p:cNvPr id="56" name="Picture 55">
            <a:extLst>
              <a:ext uri="{FF2B5EF4-FFF2-40B4-BE49-F238E27FC236}">
                <a16:creationId xmlns:a16="http://schemas.microsoft.com/office/drawing/2014/main" id="{DEAD13D1-8921-41EB-9EDF-DA3F5121F449}"/>
              </a:ext>
            </a:extLst>
          </p:cNvPr>
          <p:cNvPicPr>
            <a:picLocks noChangeAspect="1"/>
          </p:cNvPicPr>
          <p:nvPr/>
        </p:nvPicPr>
        <p:blipFill rotWithShape="1">
          <a:blip r:embed="rId2"/>
          <a:srcRect b="1672"/>
          <a:stretch/>
        </p:blipFill>
        <p:spPr>
          <a:xfrm>
            <a:off x="-3176" y="5788"/>
            <a:ext cx="12192000" cy="6852212"/>
          </a:xfrm>
          <a:prstGeom prst="rect">
            <a:avLst/>
          </a:prstGeom>
        </p:spPr>
      </p:pic>
      <p:sp>
        <p:nvSpPr>
          <p:cNvPr id="19" name="Rectangle 18">
            <a:extLst>
              <a:ext uri="{FF2B5EF4-FFF2-40B4-BE49-F238E27FC236}">
                <a16:creationId xmlns:a16="http://schemas.microsoft.com/office/drawing/2014/main" id="{7CFDBB16-985C-4CC7-B6DB-B81B36037922}"/>
              </a:ext>
            </a:extLst>
          </p:cNvPr>
          <p:cNvSpPr/>
          <p:nvPr/>
        </p:nvSpPr>
        <p:spPr>
          <a:xfrm>
            <a:off x="-1051027" y="703245"/>
            <a:ext cx="8403884" cy="1033303"/>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marR="0" lvl="0" indent="0" algn="ctr" defTabSz="913578" rtl="0" eaLnBrk="0" fontAlgn="auto" latinLnBrk="1" hangingPunct="0">
              <a:lnSpc>
                <a:spcPct val="100000"/>
              </a:lnSpc>
              <a:spcBef>
                <a:spcPts val="0"/>
              </a:spcBef>
              <a:spcAft>
                <a:spcPts val="0"/>
              </a:spcAft>
              <a:buClr>
                <a:srgbClr val="67748E">
                  <a:lumMod val="40000"/>
                  <a:lumOff val="60000"/>
                </a:srgbClr>
              </a:buClr>
              <a:buSzPct val="70000"/>
              <a:buFont typeface="Wingdings 2" pitchFamily="18" charset="2"/>
              <a:buNone/>
              <a:tabLst/>
              <a:defRPr/>
            </a:pPr>
            <a:r>
              <a:rPr kumimoji="0" lang="en-US" sz="8794" b="1" i="0" u="none" strike="noStrike" kern="1200" cap="none" spc="0" normalizeH="0" baseline="0" noProof="0" dirty="0">
                <a:ln>
                  <a:noFill/>
                </a:ln>
                <a:solidFill>
                  <a:srgbClr val="234465"/>
                </a:solidFill>
                <a:effectLst/>
                <a:uLnTx/>
                <a:uFillTx/>
                <a:latin typeface="Calibri" panose="020F0502020204030204"/>
                <a:ea typeface="+mn-ea"/>
                <a:cs typeface="+mn-cs"/>
              </a:rPr>
              <a:t>Questions?</a:t>
            </a:r>
            <a:endParaRPr kumimoji="0" lang="en-US" sz="8794" b="1" i="0" u="none" strike="noStrike" kern="1200" cap="none" spc="150" normalizeH="0" baseline="0" noProof="0" dirty="0">
              <a:ln w="11430"/>
              <a:solidFill>
                <a:srgbClr val="234465"/>
              </a:solidFill>
              <a:effectLst>
                <a:outerShdw blurRad="25400" algn="tl" rotWithShape="0">
                  <a:srgbClr val="000000">
                    <a:alpha val="43000"/>
                  </a:srgbClr>
                </a:outerShdw>
              </a:effectLst>
              <a:uLnTx/>
              <a:uFillTx/>
              <a:latin typeface="Calibri" panose="020F0502020204030204"/>
              <a:ea typeface="+mn-ea"/>
              <a:cs typeface="+mn-cs"/>
            </a:endParaRPr>
          </a:p>
        </p:txBody>
      </p:sp>
      <p:pic>
        <p:nvPicPr>
          <p:cNvPr id="26" name="Picture 25">
            <a:extLst>
              <a:ext uri="{FF2B5EF4-FFF2-40B4-BE49-F238E27FC236}">
                <a16:creationId xmlns:a16="http://schemas.microsoft.com/office/drawing/2014/main" id="{247CFF3C-C4FA-493D-8505-DF469F4D36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044" y="2222932"/>
            <a:ext cx="3574974" cy="4148680"/>
          </a:xfrm>
          <a:prstGeom prst="rect">
            <a:avLst/>
          </a:prstGeom>
        </p:spPr>
      </p:pic>
      <p:pic>
        <p:nvPicPr>
          <p:cNvPr id="42" name="Picture 41">
            <a:extLst>
              <a:ext uri="{FF2B5EF4-FFF2-40B4-BE49-F238E27FC236}">
                <a16:creationId xmlns:a16="http://schemas.microsoft.com/office/drawing/2014/main" id="{320846EB-6FC8-4F9D-97D0-A1A8E9CEE0D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93928" y="314259"/>
            <a:ext cx="2125527" cy="530284"/>
          </a:xfrm>
          <a:prstGeom prst="rect">
            <a:avLst/>
          </a:prstGeom>
        </p:spPr>
      </p:pic>
      <p:sp>
        <p:nvSpPr>
          <p:cNvPr id="2" name="Date Placeholder 1">
            <a:extLst>
              <a:ext uri="{FF2B5EF4-FFF2-40B4-BE49-F238E27FC236}">
                <a16:creationId xmlns:a16="http://schemas.microsoft.com/office/drawing/2014/main" id="{839983C1-41F3-4B45-9E6B-F2615F743C0A}"/>
              </a:ext>
            </a:extLst>
          </p:cNvPr>
          <p:cNvSpPr>
            <a:spLocks noGrp="1"/>
          </p:cNvSpPr>
          <p:nvPr>
            <p:ph type="dt" sz="half" idx="10"/>
          </p:nvPr>
        </p:nvSpPr>
        <p:spPr/>
        <p:txBody>
          <a:bodyPr/>
          <a:lstStyle/>
          <a:p>
            <a:fld id="{055373AC-9AA7-423B-BA00-BA1C74164DBD}" type="datetime1">
              <a:rPr lang="en-US" smtClean="0"/>
              <a:pPr/>
              <a:t>11/24/2018</a:t>
            </a:fld>
            <a:endParaRPr lang="en-US" dirty="0"/>
          </a:p>
        </p:txBody>
      </p:sp>
      <p:sp>
        <p:nvSpPr>
          <p:cNvPr id="6" name="Footer Placeholder 5">
            <a:extLst>
              <a:ext uri="{FF2B5EF4-FFF2-40B4-BE49-F238E27FC236}">
                <a16:creationId xmlns:a16="http://schemas.microsoft.com/office/drawing/2014/main" id="{A32622C9-3C7D-445D-83B2-28583716E28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404DAB2-278F-4812-9F5E-FB63D8068383}"/>
              </a:ext>
            </a:extLst>
          </p:cNvPr>
          <p:cNvSpPr>
            <a:spLocks noGrp="1"/>
          </p:cNvSpPr>
          <p:nvPr>
            <p:ph type="sldNum" sz="quarter" idx="12"/>
          </p:nvPr>
        </p:nvSpPr>
        <p:spPr/>
        <p:txBody>
          <a:bodyPr/>
          <a:lstStyle/>
          <a:p>
            <a:fld id="{C014DD1E-5D91-48A3-AD6D-45FBA980D106}" type="slidenum">
              <a:rPr lang="en-US" smtClean="0"/>
              <a:pPr/>
              <a:t>‹#›</a:t>
            </a:fld>
            <a:endParaRPr lang="en-US" dirty="0"/>
          </a:p>
        </p:txBody>
      </p:sp>
      <p:pic>
        <p:nvPicPr>
          <p:cNvPr id="18" name="Picture 17">
            <a:extLst>
              <a:ext uri="{FF2B5EF4-FFF2-40B4-BE49-F238E27FC236}">
                <a16:creationId xmlns:a16="http://schemas.microsoft.com/office/drawing/2014/main" id="{A0675455-B7FA-4569-A5FD-A3B0F20B2A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49047" y="1702474"/>
            <a:ext cx="1198589" cy="1198901"/>
          </a:xfrm>
          <a:prstGeom prst="rect">
            <a:avLst/>
          </a:prstGeom>
        </p:spPr>
      </p:pic>
      <p:pic>
        <p:nvPicPr>
          <p:cNvPr id="20" name="Picture 19">
            <a:extLst>
              <a:ext uri="{FF2B5EF4-FFF2-40B4-BE49-F238E27FC236}">
                <a16:creationId xmlns:a16="http://schemas.microsoft.com/office/drawing/2014/main" id="{827D15FD-4C66-4B85-98E6-7826AA8F61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87869" y="3776294"/>
            <a:ext cx="1166096" cy="1402229"/>
          </a:xfrm>
          <a:prstGeom prst="rect">
            <a:avLst/>
          </a:prstGeom>
        </p:spPr>
      </p:pic>
      <p:pic>
        <p:nvPicPr>
          <p:cNvPr id="21" name="Picture 20">
            <a:extLst>
              <a:ext uri="{FF2B5EF4-FFF2-40B4-BE49-F238E27FC236}">
                <a16:creationId xmlns:a16="http://schemas.microsoft.com/office/drawing/2014/main" id="{EA755AAE-BA08-481C-9224-0061170EE4B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226378" y="3776294"/>
            <a:ext cx="1166096" cy="1389257"/>
          </a:xfrm>
          <a:prstGeom prst="rect">
            <a:avLst/>
          </a:prstGeom>
        </p:spPr>
      </p:pic>
      <p:pic>
        <p:nvPicPr>
          <p:cNvPr id="22" name="Picture 21">
            <a:extLst>
              <a:ext uri="{FF2B5EF4-FFF2-40B4-BE49-F238E27FC236}">
                <a16:creationId xmlns:a16="http://schemas.microsoft.com/office/drawing/2014/main" id="{0A83D66F-855B-463B-920B-BF239B01A20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666003" y="3775664"/>
            <a:ext cx="1166096" cy="1567139"/>
          </a:xfrm>
          <a:prstGeom prst="rect">
            <a:avLst/>
          </a:prstGeom>
        </p:spPr>
      </p:pic>
      <p:pic>
        <p:nvPicPr>
          <p:cNvPr id="23" name="Picture 22">
            <a:extLst>
              <a:ext uri="{FF2B5EF4-FFF2-40B4-BE49-F238E27FC236}">
                <a16:creationId xmlns:a16="http://schemas.microsoft.com/office/drawing/2014/main" id="{6643F71A-2013-433A-8322-FBAAED3162D8}"/>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105628" y="3769759"/>
            <a:ext cx="1166096" cy="1350756"/>
          </a:xfrm>
          <a:prstGeom prst="rect">
            <a:avLst/>
          </a:prstGeom>
        </p:spPr>
      </p:pic>
      <p:pic>
        <p:nvPicPr>
          <p:cNvPr id="24" name="Picture 23">
            <a:extLst>
              <a:ext uri="{FF2B5EF4-FFF2-40B4-BE49-F238E27FC236}">
                <a16:creationId xmlns:a16="http://schemas.microsoft.com/office/drawing/2014/main" id="{B0812936-74B6-4265-8C08-AEDC8C79870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545253" y="3776294"/>
            <a:ext cx="1166096" cy="1433701"/>
          </a:xfrm>
          <a:prstGeom prst="rect">
            <a:avLst/>
          </a:prstGeom>
        </p:spPr>
      </p:pic>
      <p:pic>
        <p:nvPicPr>
          <p:cNvPr id="25" name="Picture 24">
            <a:extLst>
              <a:ext uri="{FF2B5EF4-FFF2-40B4-BE49-F238E27FC236}">
                <a16:creationId xmlns:a16="http://schemas.microsoft.com/office/drawing/2014/main" id="{C74C190C-5856-41B9-8819-AE8DE0E10980}"/>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385421" y="3776295"/>
            <a:ext cx="1164351" cy="1440000"/>
          </a:xfrm>
          <a:prstGeom prst="rect">
            <a:avLst/>
          </a:prstGeom>
        </p:spPr>
      </p:pic>
      <p:cxnSp>
        <p:nvCxnSpPr>
          <p:cNvPr id="27" name="Straight Connector 26">
            <a:extLst>
              <a:ext uri="{FF2B5EF4-FFF2-40B4-BE49-F238E27FC236}">
                <a16:creationId xmlns:a16="http://schemas.microsoft.com/office/drawing/2014/main" id="{5F62FB7C-BD6E-4383-98C1-2CF30F34CAFD}"/>
              </a:ext>
            </a:extLst>
          </p:cNvPr>
          <p:cNvCxnSpPr>
            <a:cxnSpLocks/>
          </p:cNvCxnSpPr>
          <p:nvPr/>
        </p:nvCxnSpPr>
        <p:spPr>
          <a:xfrm>
            <a:off x="3968380" y="3335565"/>
            <a:ext cx="715992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4E5982E-3110-47E1-A5BB-91B7BECC3093}"/>
              </a:ext>
            </a:extLst>
          </p:cNvPr>
          <p:cNvCxnSpPr/>
          <p:nvPr/>
        </p:nvCxnSpPr>
        <p:spPr>
          <a:xfrm>
            <a:off x="3968380"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2BFE2F3-0845-4E5B-9375-E9D4027DD675}"/>
              </a:ext>
            </a:extLst>
          </p:cNvPr>
          <p:cNvCxnSpPr/>
          <p:nvPr/>
        </p:nvCxnSpPr>
        <p:spPr>
          <a:xfrm>
            <a:off x="5362603"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3DDBF37-0764-47AA-94E3-9A44F3ED8FB5}"/>
              </a:ext>
            </a:extLst>
          </p:cNvPr>
          <p:cNvCxnSpPr/>
          <p:nvPr/>
        </p:nvCxnSpPr>
        <p:spPr>
          <a:xfrm>
            <a:off x="6809426"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99ABE09-E33C-46B7-A80D-7BF4A6956211}"/>
              </a:ext>
            </a:extLst>
          </p:cNvPr>
          <p:cNvCxnSpPr/>
          <p:nvPr/>
        </p:nvCxnSpPr>
        <p:spPr>
          <a:xfrm>
            <a:off x="8249051"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E91D320-3732-40B8-864D-142D0A277ED1}"/>
              </a:ext>
            </a:extLst>
          </p:cNvPr>
          <p:cNvCxnSpPr>
            <a:cxnSpLocks/>
          </p:cNvCxnSpPr>
          <p:nvPr/>
        </p:nvCxnSpPr>
        <p:spPr>
          <a:xfrm>
            <a:off x="9688676"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C63D1E8-4A92-4691-8A24-A2FC7E8008E5}"/>
              </a:ext>
            </a:extLst>
          </p:cNvPr>
          <p:cNvCxnSpPr>
            <a:cxnSpLocks/>
          </p:cNvCxnSpPr>
          <p:nvPr/>
        </p:nvCxnSpPr>
        <p:spPr>
          <a:xfrm>
            <a:off x="11128301"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84A0FE1-723D-4682-8682-77BAD950EE15}"/>
              </a:ext>
            </a:extLst>
          </p:cNvPr>
          <p:cNvCxnSpPr/>
          <p:nvPr/>
        </p:nvCxnSpPr>
        <p:spPr>
          <a:xfrm>
            <a:off x="7548341" y="309299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550A59F9-9A9D-4956-95B4-F78CC0DB1D59}"/>
              </a:ext>
            </a:extLst>
          </p:cNvPr>
          <p:cNvSpPr/>
          <p:nvPr/>
        </p:nvSpPr>
        <p:spPr>
          <a:xfrm>
            <a:off x="-1588" y="6371332"/>
            <a:ext cx="12192000" cy="5045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37" name="Picture 36">
            <a:extLst>
              <a:ext uri="{FF2B5EF4-FFF2-40B4-BE49-F238E27FC236}">
                <a16:creationId xmlns:a16="http://schemas.microsoft.com/office/drawing/2014/main" id="{8AF69835-F228-45D6-B39E-583EEBF1FE2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49046" y="1702472"/>
            <a:ext cx="1198589" cy="1198901"/>
          </a:xfrm>
          <a:prstGeom prst="rect">
            <a:avLst/>
          </a:prstGeom>
        </p:spPr>
      </p:pic>
      <p:pic>
        <p:nvPicPr>
          <p:cNvPr id="38" name="Picture 37">
            <a:extLst>
              <a:ext uri="{FF2B5EF4-FFF2-40B4-BE49-F238E27FC236}">
                <a16:creationId xmlns:a16="http://schemas.microsoft.com/office/drawing/2014/main" id="{0577C4C0-8539-4520-A497-BBFB45821D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87869" y="3776292"/>
            <a:ext cx="1166096" cy="1402229"/>
          </a:xfrm>
          <a:prstGeom prst="rect">
            <a:avLst/>
          </a:prstGeom>
        </p:spPr>
      </p:pic>
      <p:pic>
        <p:nvPicPr>
          <p:cNvPr id="39" name="Picture 38">
            <a:extLst>
              <a:ext uri="{FF2B5EF4-FFF2-40B4-BE49-F238E27FC236}">
                <a16:creationId xmlns:a16="http://schemas.microsoft.com/office/drawing/2014/main" id="{16073A22-1B90-4D35-943B-5D9816FEB8FE}"/>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226378" y="3776292"/>
            <a:ext cx="1166096" cy="1389257"/>
          </a:xfrm>
          <a:prstGeom prst="rect">
            <a:avLst/>
          </a:prstGeom>
        </p:spPr>
      </p:pic>
      <p:pic>
        <p:nvPicPr>
          <p:cNvPr id="40" name="Picture 39">
            <a:extLst>
              <a:ext uri="{FF2B5EF4-FFF2-40B4-BE49-F238E27FC236}">
                <a16:creationId xmlns:a16="http://schemas.microsoft.com/office/drawing/2014/main" id="{F7C8CFEA-27DA-4058-A611-3AE53851908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666003" y="3775662"/>
            <a:ext cx="1166096" cy="1567139"/>
          </a:xfrm>
          <a:prstGeom prst="rect">
            <a:avLst/>
          </a:prstGeom>
        </p:spPr>
      </p:pic>
      <p:pic>
        <p:nvPicPr>
          <p:cNvPr id="41" name="Picture 40">
            <a:extLst>
              <a:ext uri="{FF2B5EF4-FFF2-40B4-BE49-F238E27FC236}">
                <a16:creationId xmlns:a16="http://schemas.microsoft.com/office/drawing/2014/main" id="{CE9346DD-5152-48D0-8B06-7F8CE9803DA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105628" y="3769759"/>
            <a:ext cx="1166096" cy="1350756"/>
          </a:xfrm>
          <a:prstGeom prst="rect">
            <a:avLst/>
          </a:prstGeom>
        </p:spPr>
      </p:pic>
      <p:pic>
        <p:nvPicPr>
          <p:cNvPr id="43" name="Picture 42">
            <a:extLst>
              <a:ext uri="{FF2B5EF4-FFF2-40B4-BE49-F238E27FC236}">
                <a16:creationId xmlns:a16="http://schemas.microsoft.com/office/drawing/2014/main" id="{F6B4B602-D2C7-47C8-9470-2C5795ED8C22}"/>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0545253" y="3776292"/>
            <a:ext cx="1166096" cy="1433701"/>
          </a:xfrm>
          <a:prstGeom prst="rect">
            <a:avLst/>
          </a:prstGeom>
        </p:spPr>
      </p:pic>
      <p:pic>
        <p:nvPicPr>
          <p:cNvPr id="44" name="Picture 43">
            <a:extLst>
              <a:ext uri="{FF2B5EF4-FFF2-40B4-BE49-F238E27FC236}">
                <a16:creationId xmlns:a16="http://schemas.microsoft.com/office/drawing/2014/main" id="{103B7E6D-AFDD-45E1-8121-F42E465AB0E8}"/>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385421" y="3776295"/>
            <a:ext cx="1164351" cy="1440000"/>
          </a:xfrm>
          <a:prstGeom prst="rect">
            <a:avLst/>
          </a:prstGeom>
        </p:spPr>
      </p:pic>
      <p:cxnSp>
        <p:nvCxnSpPr>
          <p:cNvPr id="45" name="Straight Connector 44">
            <a:extLst>
              <a:ext uri="{FF2B5EF4-FFF2-40B4-BE49-F238E27FC236}">
                <a16:creationId xmlns:a16="http://schemas.microsoft.com/office/drawing/2014/main" id="{5FA3191E-14EF-4DC3-AD93-CA289B12B4C9}"/>
              </a:ext>
            </a:extLst>
          </p:cNvPr>
          <p:cNvCxnSpPr>
            <a:cxnSpLocks/>
          </p:cNvCxnSpPr>
          <p:nvPr/>
        </p:nvCxnSpPr>
        <p:spPr>
          <a:xfrm>
            <a:off x="3968380" y="3335565"/>
            <a:ext cx="715992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B530A8A-ABDE-4B7F-B28B-A9B499B32225}"/>
              </a:ext>
            </a:extLst>
          </p:cNvPr>
          <p:cNvCxnSpPr/>
          <p:nvPr/>
        </p:nvCxnSpPr>
        <p:spPr>
          <a:xfrm>
            <a:off x="3968380"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5ADF575-91AD-4F69-BA66-356B62AEB683}"/>
              </a:ext>
            </a:extLst>
          </p:cNvPr>
          <p:cNvCxnSpPr/>
          <p:nvPr/>
        </p:nvCxnSpPr>
        <p:spPr>
          <a:xfrm>
            <a:off x="5362603"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60C0104-2410-4352-A800-FD0292CC11A7}"/>
              </a:ext>
            </a:extLst>
          </p:cNvPr>
          <p:cNvCxnSpPr/>
          <p:nvPr/>
        </p:nvCxnSpPr>
        <p:spPr>
          <a:xfrm>
            <a:off x="6809426"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0FB7F08-6662-4D0C-AFAB-CFFDE9B1CA0A}"/>
              </a:ext>
            </a:extLst>
          </p:cNvPr>
          <p:cNvCxnSpPr/>
          <p:nvPr/>
        </p:nvCxnSpPr>
        <p:spPr>
          <a:xfrm>
            <a:off x="8249051"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79635D4-E3FF-4174-A648-032E9615851B}"/>
              </a:ext>
            </a:extLst>
          </p:cNvPr>
          <p:cNvCxnSpPr>
            <a:cxnSpLocks/>
          </p:cNvCxnSpPr>
          <p:nvPr/>
        </p:nvCxnSpPr>
        <p:spPr>
          <a:xfrm>
            <a:off x="9688676" y="332921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601A2EF-9181-444B-8898-83A36D09B869}"/>
              </a:ext>
            </a:extLst>
          </p:cNvPr>
          <p:cNvCxnSpPr>
            <a:cxnSpLocks/>
          </p:cNvCxnSpPr>
          <p:nvPr/>
        </p:nvCxnSpPr>
        <p:spPr>
          <a:xfrm>
            <a:off x="11128301" y="333556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07F38C1-A87B-4D59-BE69-6A23413F5870}"/>
              </a:ext>
            </a:extLst>
          </p:cNvPr>
          <p:cNvCxnSpPr/>
          <p:nvPr/>
        </p:nvCxnSpPr>
        <p:spPr>
          <a:xfrm>
            <a:off x="7548341" y="3092995"/>
            <a:ext cx="0" cy="23622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65808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00C2D88-4D3E-4C4B-AFD7-B7EA2768B8F5}"/>
              </a:ext>
            </a:extLst>
          </p:cNvPr>
          <p:cNvPicPr>
            <a:picLocks noChangeAspect="1"/>
          </p:cNvPicPr>
          <p:nvPr/>
        </p:nvPicPr>
        <p:blipFill rotWithShape="1">
          <a:blip r:embed="rId2"/>
          <a:srcRect b="1672"/>
          <a:stretch/>
        </p:blipFill>
        <p:spPr>
          <a:xfrm>
            <a:off x="-3176" y="5788"/>
            <a:ext cx="12192000" cy="6852212"/>
          </a:xfrm>
          <a:prstGeom prst="rect">
            <a:avLst/>
          </a:prstGeom>
        </p:spPr>
      </p:pic>
      <p:sp>
        <p:nvSpPr>
          <p:cNvPr id="3" name="Date Placeholder 2">
            <a:extLst>
              <a:ext uri="{FF2B5EF4-FFF2-40B4-BE49-F238E27FC236}">
                <a16:creationId xmlns:a16="http://schemas.microsoft.com/office/drawing/2014/main" id="{FAA51FC5-6AB6-4A04-9304-C6C88E9B29FA}"/>
              </a:ext>
            </a:extLst>
          </p:cNvPr>
          <p:cNvSpPr>
            <a:spLocks noGrp="1"/>
          </p:cNvSpPr>
          <p:nvPr>
            <p:ph type="dt" sz="half" idx="10"/>
          </p:nvPr>
        </p:nvSpPr>
        <p:spPr/>
        <p:txBody>
          <a:bodyPr/>
          <a:lstStyle/>
          <a:p>
            <a:fld id="{055373AC-9AA7-423B-BA00-BA1C74164DBD}" type="datetime1">
              <a:rPr lang="en-US" smtClean="0"/>
              <a:pPr/>
              <a:t>11/24/2018</a:t>
            </a:fld>
            <a:endParaRPr lang="en-US" dirty="0"/>
          </a:p>
        </p:txBody>
      </p:sp>
      <p:sp>
        <p:nvSpPr>
          <p:cNvPr id="4" name="Footer Placeholder 3">
            <a:extLst>
              <a:ext uri="{FF2B5EF4-FFF2-40B4-BE49-F238E27FC236}">
                <a16:creationId xmlns:a16="http://schemas.microsoft.com/office/drawing/2014/main" id="{75D83D18-FDC7-4C48-A949-71D2969C594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AFAD92E-A653-4789-B55D-8A2181002B59}"/>
              </a:ext>
            </a:extLst>
          </p:cNvPr>
          <p:cNvSpPr>
            <a:spLocks noGrp="1"/>
          </p:cNvSpPr>
          <p:nvPr>
            <p:ph type="sldNum" sz="quarter" idx="12"/>
          </p:nvPr>
        </p:nvSpPr>
        <p:spPr/>
        <p:txBody>
          <a:bodyPr/>
          <a:lstStyle/>
          <a:p>
            <a:fld id="{C014DD1E-5D91-48A3-AD6D-45FBA980D106}" type="slidenum">
              <a:rPr lang="en-US" smtClean="0"/>
              <a:pPr/>
              <a:t>‹#›</a:t>
            </a:fld>
            <a:endParaRPr lang="en-US" dirty="0"/>
          </a:p>
        </p:txBody>
      </p:sp>
      <p:pic>
        <p:nvPicPr>
          <p:cNvPr id="7" name="Picture 6">
            <a:hlinkClick r:id="rId3"/>
            <a:extLst>
              <a:ext uri="{FF2B5EF4-FFF2-40B4-BE49-F238E27FC236}">
                <a16:creationId xmlns:a16="http://schemas.microsoft.com/office/drawing/2014/main" id="{7C54483B-C622-499B-BAE8-467BFD3E10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87887" y="3048001"/>
            <a:ext cx="4142269" cy="3323785"/>
          </a:xfrm>
          <a:prstGeom prst="roundRect">
            <a:avLst>
              <a:gd name="adj" fmla="val 3461"/>
            </a:avLst>
          </a:prstGeom>
        </p:spPr>
      </p:pic>
      <p:pic>
        <p:nvPicPr>
          <p:cNvPr id="8" name="Picture 7">
            <a:hlinkClick r:id="rId5"/>
            <a:extLst>
              <a:ext uri="{FF2B5EF4-FFF2-40B4-BE49-F238E27FC236}">
                <a16:creationId xmlns:a16="http://schemas.microsoft.com/office/drawing/2014/main" id="{7AF9BEA8-CB87-4D39-873A-4E7E04D4668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25869" y="1269705"/>
            <a:ext cx="3506115" cy="1450390"/>
          </a:xfrm>
          <a:prstGeom prst="roundRect">
            <a:avLst>
              <a:gd name="adj" fmla="val 3586"/>
            </a:avLst>
          </a:prstGeom>
        </p:spPr>
      </p:pic>
      <p:pic>
        <p:nvPicPr>
          <p:cNvPr id="9" name="Picture 8">
            <a:hlinkClick r:id="rId7"/>
            <a:extLst>
              <a:ext uri="{FF2B5EF4-FFF2-40B4-BE49-F238E27FC236}">
                <a16:creationId xmlns:a16="http://schemas.microsoft.com/office/drawing/2014/main" id="{7DFD3364-5D9B-4B91-B09C-8540E820560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5495" y="4961886"/>
            <a:ext cx="6685847" cy="1466012"/>
          </a:xfrm>
          <a:prstGeom prst="roundRect">
            <a:avLst>
              <a:gd name="adj" fmla="val 5492"/>
            </a:avLst>
          </a:prstGeom>
        </p:spPr>
      </p:pic>
      <p:pic>
        <p:nvPicPr>
          <p:cNvPr id="10" name="Picture 9">
            <a:hlinkClick r:id="rId9"/>
            <a:extLst>
              <a:ext uri="{FF2B5EF4-FFF2-40B4-BE49-F238E27FC236}">
                <a16:creationId xmlns:a16="http://schemas.microsoft.com/office/drawing/2014/main" id="{F0386401-29A7-4448-AB68-1289BA211F55}"/>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a:stretch/>
        </p:blipFill>
        <p:spPr>
          <a:xfrm>
            <a:off x="4551487" y="1253341"/>
            <a:ext cx="3536315" cy="1600277"/>
          </a:xfrm>
          <a:prstGeom prst="roundRect">
            <a:avLst>
              <a:gd name="adj" fmla="val 4755"/>
            </a:avLst>
          </a:prstGeom>
        </p:spPr>
      </p:pic>
      <p:pic>
        <p:nvPicPr>
          <p:cNvPr id="11" name="Picture 10">
            <a:hlinkClick r:id="rId11"/>
            <a:extLst>
              <a:ext uri="{FF2B5EF4-FFF2-40B4-BE49-F238E27FC236}">
                <a16:creationId xmlns:a16="http://schemas.microsoft.com/office/drawing/2014/main" id="{CDC9F208-E4B0-4626-BBAD-F54DFF0CF9B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53667" y="1297094"/>
            <a:ext cx="4110401" cy="1740439"/>
          </a:xfrm>
          <a:prstGeom prst="roundRect">
            <a:avLst>
              <a:gd name="adj" fmla="val 6970"/>
            </a:avLst>
          </a:prstGeom>
        </p:spPr>
      </p:pic>
      <p:pic>
        <p:nvPicPr>
          <p:cNvPr id="12" name="Picture 11">
            <a:hlinkClick r:id="rId13"/>
            <a:extLst>
              <a:ext uri="{FF2B5EF4-FFF2-40B4-BE49-F238E27FC236}">
                <a16:creationId xmlns:a16="http://schemas.microsoft.com/office/drawing/2014/main" id="{1DE8CA65-1470-4A40-9B49-AFF7E19C21A0}"/>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55493" y="3323273"/>
            <a:ext cx="6676269" cy="1231632"/>
          </a:xfrm>
          <a:prstGeom prst="roundRect">
            <a:avLst>
              <a:gd name="adj" fmla="val 6594"/>
            </a:avLst>
          </a:prstGeom>
        </p:spPr>
      </p:pic>
      <p:sp>
        <p:nvSpPr>
          <p:cNvPr id="14" name="Rectangle 13">
            <a:extLst>
              <a:ext uri="{FF2B5EF4-FFF2-40B4-BE49-F238E27FC236}">
                <a16:creationId xmlns:a16="http://schemas.microsoft.com/office/drawing/2014/main" id="{26991FD8-5C91-4C3D-9F00-7203C811B463}"/>
              </a:ext>
            </a:extLst>
          </p:cNvPr>
          <p:cNvSpPr/>
          <p:nvPr/>
        </p:nvSpPr>
        <p:spPr>
          <a:xfrm>
            <a:off x="0" y="-7074"/>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 name="Title 1">
            <a:extLst>
              <a:ext uri="{FF2B5EF4-FFF2-40B4-BE49-F238E27FC236}">
                <a16:creationId xmlns:a16="http://schemas.microsoft.com/office/drawing/2014/main" id="{239E3AAC-161E-41EF-A701-E46A497FCC37}"/>
              </a:ext>
            </a:extLst>
          </p:cNvPr>
          <p:cNvSpPr>
            <a:spLocks noGrp="1"/>
          </p:cNvSpPr>
          <p:nvPr>
            <p:ph type="title" hasCustomPrompt="1"/>
          </p:nvPr>
        </p:nvSpPr>
        <p:spPr>
          <a:xfrm>
            <a:off x="188768" y="110723"/>
            <a:ext cx="9503571" cy="882654"/>
          </a:xfrm>
        </p:spPr>
        <p:txBody>
          <a:bodyPr/>
          <a:lstStyle>
            <a:lvl1pPr>
              <a:defRPr>
                <a:solidFill>
                  <a:schemeClr val="bg2"/>
                </a:solidFill>
              </a:defRPr>
            </a:lvl1pPr>
          </a:lstStyle>
          <a:p>
            <a:r>
              <a:rPr lang="en-US" dirty="0" err="1"/>
              <a:t>Softuni</a:t>
            </a:r>
            <a:r>
              <a:rPr lang="en-US" dirty="0"/>
              <a:t> Diamond Partners</a:t>
            </a:r>
            <a:endParaRPr lang="bg-BG" dirty="0"/>
          </a:p>
        </p:txBody>
      </p:sp>
      <p:pic>
        <p:nvPicPr>
          <p:cNvPr id="15" name="Picture 14">
            <a:extLst>
              <a:ext uri="{FF2B5EF4-FFF2-40B4-BE49-F238E27FC236}">
                <a16:creationId xmlns:a16="http://schemas.microsoft.com/office/drawing/2014/main" id="{3F691F48-DCAC-4489-AA09-7346B7E67855}"/>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Tree>
    <p:extLst>
      <p:ext uri="{BB962C8B-B14F-4D97-AF65-F5344CB8AC3E}">
        <p14:creationId xmlns:p14="http://schemas.microsoft.com/office/powerpoint/2010/main" val="21616555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00C2D88-4D3E-4C4B-AFD7-B7EA2768B8F5}"/>
              </a:ext>
            </a:extLst>
          </p:cNvPr>
          <p:cNvPicPr>
            <a:picLocks noChangeAspect="1"/>
          </p:cNvPicPr>
          <p:nvPr/>
        </p:nvPicPr>
        <p:blipFill rotWithShape="1">
          <a:blip r:embed="rId2"/>
          <a:srcRect b="1672"/>
          <a:stretch/>
        </p:blipFill>
        <p:spPr>
          <a:xfrm>
            <a:off x="-3176" y="5788"/>
            <a:ext cx="12192000" cy="6852212"/>
          </a:xfrm>
          <a:prstGeom prst="rect">
            <a:avLst/>
          </a:prstGeom>
        </p:spPr>
      </p:pic>
      <p:sp>
        <p:nvSpPr>
          <p:cNvPr id="14" name="Rectangle 13">
            <a:extLst>
              <a:ext uri="{FF2B5EF4-FFF2-40B4-BE49-F238E27FC236}">
                <a16:creationId xmlns:a16="http://schemas.microsoft.com/office/drawing/2014/main" id="{26991FD8-5C91-4C3D-9F00-7203C811B463}"/>
              </a:ext>
            </a:extLst>
          </p:cNvPr>
          <p:cNvSpPr/>
          <p:nvPr/>
        </p:nvSpPr>
        <p:spPr>
          <a:xfrm>
            <a:off x="0" y="-7074"/>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 name="Title 1">
            <a:extLst>
              <a:ext uri="{FF2B5EF4-FFF2-40B4-BE49-F238E27FC236}">
                <a16:creationId xmlns:a16="http://schemas.microsoft.com/office/drawing/2014/main" id="{239E3AAC-161E-41EF-A701-E46A497FCC37}"/>
              </a:ext>
            </a:extLst>
          </p:cNvPr>
          <p:cNvSpPr>
            <a:spLocks noGrp="1"/>
          </p:cNvSpPr>
          <p:nvPr>
            <p:ph type="title" hasCustomPrompt="1"/>
          </p:nvPr>
        </p:nvSpPr>
        <p:spPr>
          <a:xfrm>
            <a:off x="188768" y="110723"/>
            <a:ext cx="9503571" cy="882654"/>
          </a:xfrm>
        </p:spPr>
        <p:txBody>
          <a:bodyPr/>
          <a:lstStyle>
            <a:lvl1pPr>
              <a:defRPr>
                <a:solidFill>
                  <a:schemeClr val="bg2"/>
                </a:solidFill>
              </a:defRPr>
            </a:lvl1pPr>
          </a:lstStyle>
          <a:p>
            <a:r>
              <a:rPr lang="en-US" dirty="0" err="1"/>
              <a:t>Softuni</a:t>
            </a:r>
            <a:r>
              <a:rPr lang="en-US" dirty="0"/>
              <a:t> Diamond Partners</a:t>
            </a:r>
            <a:endParaRPr lang="bg-BG" dirty="0"/>
          </a:p>
        </p:txBody>
      </p:sp>
      <p:pic>
        <p:nvPicPr>
          <p:cNvPr id="15" name="Picture 14">
            <a:hlinkClick r:id="rId3"/>
            <a:extLst>
              <a:ext uri="{FF2B5EF4-FFF2-40B4-BE49-F238E27FC236}">
                <a16:creationId xmlns:a16="http://schemas.microsoft.com/office/drawing/2014/main" id="{61839306-7842-46B9-A463-C24420A37C0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5964143" y="1200162"/>
            <a:ext cx="6095011" cy="1314435"/>
          </a:xfrm>
          <a:prstGeom prst="roundRect">
            <a:avLst>
              <a:gd name="adj" fmla="val 3250"/>
            </a:avLst>
          </a:prstGeom>
          <a:ln>
            <a:noFill/>
          </a:ln>
          <a:effectLst>
            <a:softEdge rad="0"/>
          </a:effectLst>
        </p:spPr>
      </p:pic>
      <p:pic>
        <p:nvPicPr>
          <p:cNvPr id="16" name="Picture 2" descr="Ð ÐµÐ·ÑÐ»ÑÐ°Ñ Ñ Ð¸Ð·Ð¾Ð±ÑÐ°Ð¶ÐµÐ½Ð¸Ðµ Ð·Ð° indeavr">
            <a:hlinkClick r:id="rId5"/>
            <a:extLst>
              <a:ext uri="{FF2B5EF4-FFF2-40B4-BE49-F238E27FC236}">
                <a16:creationId xmlns:a16="http://schemas.microsoft.com/office/drawing/2014/main" id="{F5EB795D-0B62-4CCB-983D-13BD9B3CD0A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5322" y="1399790"/>
            <a:ext cx="5352870" cy="120917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0" descr="Ð ÐµÐ·ÑÐ»ÑÐ°Ñ Ñ Ð¸Ð·Ð¾Ð±ÑÐ°Ð¶ÐµÐ½Ð¸Ðµ Ð·Ð° software group">
            <a:hlinkClick r:id="rId7"/>
            <a:extLst>
              <a:ext uri="{FF2B5EF4-FFF2-40B4-BE49-F238E27FC236}">
                <a16:creationId xmlns:a16="http://schemas.microsoft.com/office/drawing/2014/main" id="{91C19F79-E05B-4929-A929-287F44EB3C9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45322" y="2317265"/>
            <a:ext cx="6665764" cy="303847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4" descr="Ð¡Ð²ÑÑÐ·Ð°Ð½Ð¾ Ð¸Ð·Ð¾Ð±ÑÐ°Ð¶ÐµÐ½Ð¸Ðµ">
            <a:hlinkClick r:id="rId9"/>
            <a:extLst>
              <a:ext uri="{FF2B5EF4-FFF2-40B4-BE49-F238E27FC236}">
                <a16:creationId xmlns:a16="http://schemas.microsoft.com/office/drawing/2014/main" id="{B38FBC35-D604-40D3-8560-90C506EBA728}"/>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t="-207"/>
          <a:stretch/>
        </p:blipFill>
        <p:spPr bwMode="auto">
          <a:xfrm>
            <a:off x="7759479" y="2602277"/>
            <a:ext cx="3154360" cy="165427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6" descr="Ð ÐµÐ·ÑÐ»ÑÐ°Ñ Ñ Ð¸Ð·Ð¾Ð±ÑÐ°Ð¶ÐµÐ½Ð¸Ðµ Ð·Ð° netpeak">
            <a:hlinkClick r:id="rId11"/>
            <a:extLst>
              <a:ext uri="{FF2B5EF4-FFF2-40B4-BE49-F238E27FC236}">
                <a16:creationId xmlns:a16="http://schemas.microsoft.com/office/drawing/2014/main" id="{71103A5B-EAFD-46BF-93EB-10FFF58B753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1683" y="5230897"/>
            <a:ext cx="7165745" cy="99629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2" descr="Ð ÐµÐ·ÑÐ»ÑÐ°Ñ Ñ Ð¸Ð·Ð¾Ð±ÑÐ°Ð¶ÐµÐ½Ð¸Ðµ Ð·Ð° superhosting png">
            <a:hlinkClick r:id="rId13"/>
            <a:extLst>
              <a:ext uri="{FF2B5EF4-FFF2-40B4-BE49-F238E27FC236}">
                <a16:creationId xmlns:a16="http://schemas.microsoft.com/office/drawing/2014/main" id="{EDA50EFF-7A2E-4BB9-A7A8-5BBF9EE3DB6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015436" y="4510112"/>
            <a:ext cx="3351927" cy="177732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31C8BF23-28B4-4942-902F-58C0B92A760B}"/>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Tree>
    <p:extLst>
      <p:ext uri="{BB962C8B-B14F-4D97-AF65-F5344CB8AC3E}">
        <p14:creationId xmlns:p14="http://schemas.microsoft.com/office/powerpoint/2010/main" val="1220804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as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1DA41A3-0295-46DF-A320-41070D15EA50}"/>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2" name="Content Placeholder 3">
            <a:extLst>
              <a:ext uri="{FF2B5EF4-FFF2-40B4-BE49-F238E27FC236}">
                <a16:creationId xmlns:a16="http://schemas.microsoft.com/office/drawing/2014/main" id="{0C1F9416-8B6E-46DE-973C-777785E27A26}"/>
              </a:ext>
            </a:extLst>
          </p:cNvPr>
          <p:cNvSpPr>
            <a:spLocks noGrp="1"/>
          </p:cNvSpPr>
          <p:nvPr>
            <p:ph idx="4294967295" hasCustomPrompt="1"/>
          </p:nvPr>
        </p:nvSpPr>
        <p:spPr>
          <a:xfrm>
            <a:off x="152371" y="1186308"/>
            <a:ext cx="9501534" cy="5496127"/>
          </a:xfrm>
        </p:spPr>
        <p:txBody>
          <a:bodyPr wrap="square">
            <a:noAutofit/>
          </a:bodyPr>
          <a:lstStyle>
            <a:lvl1pPr>
              <a:buClr>
                <a:schemeClr val="tx1"/>
              </a:buClr>
              <a:defRPr sz="2797"/>
            </a:lvl1pPr>
            <a:lvl2pPr marL="989684" marR="0" indent="-380648" algn="l" defTabSz="1218072" rtl="0" eaLnBrk="1" fontAlgn="auto" latinLnBrk="1" hangingPunct="1">
              <a:lnSpc>
                <a:spcPct val="100000"/>
              </a:lnSpc>
              <a:spcBef>
                <a:spcPts val="600"/>
              </a:spcBef>
              <a:spcAft>
                <a:spcPts val="600"/>
              </a:spcAft>
              <a:buClrTx/>
              <a:buSzTx/>
              <a:buFont typeface="Wingdings" panose="05000000000000000000" pitchFamily="2" charset="2"/>
              <a:buChar char="§"/>
              <a:tabLst>
                <a:tab pos="282320" algn="l"/>
              </a:tabLst>
              <a:defRPr/>
            </a:lvl2pPr>
            <a:lvl3pPr>
              <a:buClr>
                <a:schemeClr val="tx1"/>
              </a:buClr>
              <a:defRPr/>
            </a:lvl3pPr>
          </a:lstStyle>
          <a:p>
            <a:pPr>
              <a:lnSpc>
                <a:spcPct val="100000"/>
              </a:lnSpc>
            </a:pPr>
            <a:r>
              <a:rPr lang="en-US" sz="3197" dirty="0"/>
              <a:t>Software University – High-Quality Education, </a:t>
            </a:r>
            <a:br>
              <a:rPr lang="en-US" sz="3197" dirty="0"/>
            </a:br>
            <a:r>
              <a:rPr lang="en-US" sz="3197" dirty="0"/>
              <a:t>Profession and Job for Software Developers</a:t>
            </a:r>
          </a:p>
          <a:p>
            <a:pPr lvl="1">
              <a:lnSpc>
                <a:spcPct val="100000"/>
              </a:lnSpc>
            </a:pPr>
            <a:r>
              <a:rPr lang="en-US" sz="2897" noProof="1">
                <a:hlinkClick r:id="rId3"/>
              </a:rPr>
              <a:t>softuni.bg</a:t>
            </a:r>
            <a:r>
              <a:rPr lang="en-US" sz="2897" noProof="1"/>
              <a:t> </a:t>
            </a:r>
          </a:p>
          <a:p>
            <a:pPr>
              <a:lnSpc>
                <a:spcPct val="100000"/>
              </a:lnSpc>
            </a:pPr>
            <a:r>
              <a:rPr lang="en-US" sz="3197" dirty="0"/>
              <a:t>Software University Foundation</a:t>
            </a:r>
            <a:endParaRPr lang="bg-BG" sz="3197" dirty="0"/>
          </a:p>
          <a:p>
            <a:pPr lvl="1">
              <a:lnSpc>
                <a:spcPct val="100000"/>
              </a:lnSpc>
            </a:pPr>
            <a:r>
              <a:rPr lang="en-US" sz="2997" noProof="1">
                <a:hlinkClick r:id="rId4"/>
              </a:rPr>
              <a:t>http://softuni.foundation/</a:t>
            </a:r>
            <a:endParaRPr lang="en-US" sz="2997" noProof="1"/>
          </a:p>
          <a:p>
            <a:pPr>
              <a:lnSpc>
                <a:spcPct val="100000"/>
              </a:lnSpc>
            </a:pPr>
            <a:r>
              <a:rPr lang="en-US" sz="3197" dirty="0"/>
              <a:t>Software University @ Facebook</a:t>
            </a:r>
          </a:p>
          <a:p>
            <a:pPr marL="989684" marR="0" lvl="1" indent="-380648" algn="l" defTabSz="1218072" rtl="0" eaLnBrk="1" fontAlgn="auto" latinLnBrk="1" hangingPunct="1">
              <a:lnSpc>
                <a:spcPct val="100000"/>
              </a:lnSpc>
              <a:spcBef>
                <a:spcPts val="600"/>
              </a:spcBef>
              <a:spcAft>
                <a:spcPts val="600"/>
              </a:spcAft>
              <a:buClrTx/>
              <a:buSzTx/>
              <a:buFont typeface="Wingdings" panose="05000000000000000000" pitchFamily="2" charset="2"/>
              <a:buChar char="§"/>
              <a:tabLst>
                <a:tab pos="282320" algn="l"/>
              </a:tabLst>
              <a:defRPr/>
            </a:pPr>
            <a:r>
              <a:rPr kumimoji="0" lang="en-US" sz="2897" b="0" i="0" u="none" strike="noStrike" kern="1200" cap="none" spc="0" normalizeH="0" baseline="0" noProof="1">
                <a:ln>
                  <a:noFill/>
                </a:ln>
                <a:solidFill>
                  <a:srgbClr val="234465"/>
                </a:solidFill>
                <a:effectLst/>
                <a:uLnTx/>
                <a:uFillTx/>
                <a:latin typeface="+mn-lt"/>
                <a:ea typeface="+mn-ea"/>
                <a:cs typeface="+mn-cs"/>
                <a:hlinkClick r:id="rId5"/>
              </a:rPr>
              <a:t>facebook.com/SoftwareUniversity</a:t>
            </a:r>
            <a:endParaRPr kumimoji="0" lang="en-US" sz="2897" b="0" i="0" u="none" strike="noStrike" kern="1200" cap="none" spc="0" normalizeH="0" baseline="0" noProof="1">
              <a:ln>
                <a:noFill/>
              </a:ln>
              <a:solidFill>
                <a:srgbClr val="234465"/>
              </a:solidFill>
              <a:effectLst/>
              <a:uLnTx/>
              <a:uFillTx/>
              <a:latin typeface="+mn-lt"/>
              <a:ea typeface="+mn-ea"/>
              <a:cs typeface="+mn-cs"/>
            </a:endParaRPr>
          </a:p>
          <a:p>
            <a:pPr>
              <a:lnSpc>
                <a:spcPct val="100000"/>
              </a:lnSpc>
            </a:pPr>
            <a:r>
              <a:rPr lang="en-US" sz="3197" dirty="0"/>
              <a:t>Software University Forums</a:t>
            </a:r>
          </a:p>
          <a:p>
            <a:pPr marL="989684" marR="0" lvl="1" indent="-380648" algn="l" defTabSz="1218072" rtl="0" eaLnBrk="1" fontAlgn="auto" latinLnBrk="1" hangingPunct="1">
              <a:lnSpc>
                <a:spcPct val="100000"/>
              </a:lnSpc>
              <a:spcBef>
                <a:spcPts val="600"/>
              </a:spcBef>
              <a:spcAft>
                <a:spcPts val="600"/>
              </a:spcAft>
              <a:buClrTx/>
              <a:buSzTx/>
              <a:buFont typeface="Wingdings" panose="05000000000000000000" pitchFamily="2" charset="2"/>
              <a:buChar char="§"/>
              <a:tabLst>
                <a:tab pos="282320" algn="l"/>
              </a:tabLst>
              <a:defRPr/>
            </a:pPr>
            <a:r>
              <a:rPr lang="en-US" sz="2797" dirty="0">
                <a:hlinkClick r:id="rId6"/>
              </a:rPr>
              <a:t>forum.softuni.bg</a:t>
            </a:r>
            <a:endParaRPr lang="en-US" sz="2797" noProof="1"/>
          </a:p>
        </p:txBody>
      </p:sp>
      <p:pic>
        <p:nvPicPr>
          <p:cNvPr id="14" name="Picture 4">
            <a:hlinkClick r:id="rId7" tooltip="Software University @ Facebook"/>
            <a:extLst>
              <a:ext uri="{FF2B5EF4-FFF2-40B4-BE49-F238E27FC236}">
                <a16:creationId xmlns:a16="http://schemas.microsoft.com/office/drawing/2014/main" id="{0101C673-F197-4525-ADDC-FFD181E4E16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10258777" y="3608627"/>
            <a:ext cx="1118740" cy="111874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hlinkClick r:id="rId6" tooltip="Software University Discussion Forum"/>
            <a:extLst>
              <a:ext uri="{FF2B5EF4-FFF2-40B4-BE49-F238E27FC236}">
                <a16:creationId xmlns:a16="http://schemas.microsoft.com/office/drawing/2014/main" id="{A584039C-C3B0-4714-A6D0-181CA3D2DD2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335285" y="5017463"/>
            <a:ext cx="1042233" cy="1042233"/>
          </a:xfrm>
          <a:prstGeom prst="rect">
            <a:avLst/>
          </a:prstGeom>
        </p:spPr>
      </p:pic>
      <p:pic>
        <p:nvPicPr>
          <p:cNvPr id="16" name="Picture 15">
            <a:hlinkClick r:id="rId3"/>
            <a:extLst>
              <a:ext uri="{FF2B5EF4-FFF2-40B4-BE49-F238E27FC236}">
                <a16:creationId xmlns:a16="http://schemas.microsoft.com/office/drawing/2014/main" id="{07C965FA-A87E-4824-AFA8-C67AF548A76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694860" y="2384689"/>
            <a:ext cx="3226924" cy="4297744"/>
          </a:xfrm>
          <a:prstGeom prst="rect">
            <a:avLst/>
          </a:prstGeom>
        </p:spPr>
      </p:pic>
      <p:pic>
        <p:nvPicPr>
          <p:cNvPr id="3" name="Picture 2">
            <a:extLst>
              <a:ext uri="{FF2B5EF4-FFF2-40B4-BE49-F238E27FC236}">
                <a16:creationId xmlns:a16="http://schemas.microsoft.com/office/drawing/2014/main" id="{7DC5D9AB-27D1-4866-B85E-1728987FAEF5}"/>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983229" y="1319424"/>
            <a:ext cx="1669839" cy="2065159"/>
          </a:xfrm>
          <a:prstGeom prst="rect">
            <a:avLst/>
          </a:prstGeom>
        </p:spPr>
      </p:pic>
      <p:sp>
        <p:nvSpPr>
          <p:cNvPr id="10" name="Rectangle 9">
            <a:extLst>
              <a:ext uri="{FF2B5EF4-FFF2-40B4-BE49-F238E27FC236}">
                <a16:creationId xmlns:a16="http://schemas.microsoft.com/office/drawing/2014/main" id="{86646B95-5E3B-4DE8-9118-031C2C296D8C}"/>
              </a:ext>
            </a:extLst>
          </p:cNvPr>
          <p:cNvSpPr/>
          <p:nvPr/>
        </p:nvSpPr>
        <p:spPr>
          <a:xfrm>
            <a:off x="-3175" y="0"/>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8" name="Title 17">
            <a:extLst>
              <a:ext uri="{FF2B5EF4-FFF2-40B4-BE49-F238E27FC236}">
                <a16:creationId xmlns:a16="http://schemas.microsoft.com/office/drawing/2014/main" id="{AE87ED9C-76E1-4D85-9B06-3AF44AABB668}"/>
              </a:ext>
            </a:extLst>
          </p:cNvPr>
          <p:cNvSpPr>
            <a:spLocks noGrp="1"/>
          </p:cNvSpPr>
          <p:nvPr>
            <p:ph type="title" hasCustomPrompt="1"/>
          </p:nvPr>
        </p:nvSpPr>
        <p:spPr>
          <a:xfrm>
            <a:off x="172242" y="108873"/>
            <a:ext cx="9503571" cy="882654"/>
          </a:xfrm>
        </p:spPr>
        <p:txBody>
          <a:bodyPr/>
          <a:lstStyle>
            <a:lvl1pPr>
              <a:defRPr>
                <a:solidFill>
                  <a:schemeClr val="bg2"/>
                </a:solidFill>
              </a:defRPr>
            </a:lvl1pPr>
          </a:lstStyle>
          <a:p>
            <a:r>
              <a:rPr lang="en-US" dirty="0"/>
              <a:t>Trainings @ Software University</a:t>
            </a:r>
            <a:r>
              <a:rPr lang="bg-BG" dirty="0"/>
              <a:t> (</a:t>
            </a:r>
            <a:r>
              <a:rPr lang="en-US" dirty="0"/>
              <a:t>SoftUni)</a:t>
            </a:r>
          </a:p>
        </p:txBody>
      </p:sp>
    </p:spTree>
    <p:extLst>
      <p:ext uri="{BB962C8B-B14F-4D97-AF65-F5344CB8AC3E}">
        <p14:creationId xmlns:p14="http://schemas.microsoft.com/office/powerpoint/2010/main" val="73527441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813" y="4953000"/>
            <a:ext cx="10363200" cy="820600"/>
          </a:xfrm>
        </p:spPr>
        <p:txBody>
          <a:bodyPr wrap="square"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912813" y="5754968"/>
            <a:ext cx="10363200" cy="719034"/>
          </a:xfrm>
        </p:spPr>
        <p:txBody>
          <a:bodyPr wrap="square"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5" name="Picture 4">
            <a:extLst>
              <a:ext uri="{FF2B5EF4-FFF2-40B4-BE49-F238E27FC236}">
                <a16:creationId xmlns:a16="http://schemas.microsoft.com/office/drawing/2014/main" id="{3FC8E1F8-6924-4050-9FA6-EFB9C98F010C}"/>
              </a:ext>
            </a:extLst>
          </p:cNvPr>
          <p:cNvPicPr>
            <a:picLocks noChangeAspect="1"/>
          </p:cNvPicPr>
          <p:nvPr userDrawn="1"/>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9783117" y="319859"/>
            <a:ext cx="2212117" cy="551743"/>
          </a:xfrm>
          <a:prstGeom prst="rect">
            <a:avLst/>
          </a:prstGeom>
        </p:spPr>
      </p:pic>
    </p:spTree>
    <p:extLst>
      <p:ext uri="{BB962C8B-B14F-4D97-AF65-F5344CB8AC3E}">
        <p14:creationId xmlns:p14="http://schemas.microsoft.com/office/powerpoint/2010/main" val="4230050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11/24/2018</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8" name="Picture 7">
            <a:extLst>
              <a:ext uri="{FF2B5EF4-FFF2-40B4-BE49-F238E27FC236}">
                <a16:creationId xmlns:a16="http://schemas.microsoft.com/office/drawing/2014/main" id="{8A73D250-FD07-4E38-82BE-C93637C3793C}"/>
              </a:ext>
            </a:extLst>
          </p:cNvPr>
          <p:cNvPicPr>
            <a:picLocks noChangeAspect="1"/>
          </p:cNvPicPr>
          <p:nvPr userDrawn="1"/>
        </p:nvPicPr>
        <p:blipFill>
          <a:blip r:embed="rId3"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9783117" y="319859"/>
            <a:ext cx="2212117" cy="551743"/>
          </a:xfrm>
          <a:prstGeom prst="rect">
            <a:avLst/>
          </a:prstGeom>
        </p:spPr>
      </p:pic>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able of Conten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1E40596-5F7F-41C3-9807-7FA635B42492}"/>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7" name="Rectangle 6">
            <a:extLst>
              <a:ext uri="{FF2B5EF4-FFF2-40B4-BE49-F238E27FC236}">
                <a16:creationId xmlns:a16="http://schemas.microsoft.com/office/drawing/2014/main" id="{C5951C9B-3DEE-4E28-8D4C-55505E0CB6AB}"/>
              </a:ext>
            </a:extLst>
          </p:cNvPr>
          <p:cNvSpPr/>
          <p:nvPr/>
        </p:nvSpPr>
        <p:spPr>
          <a:xfrm>
            <a:off x="-3175" y="0"/>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9" name="Picture 8" descr="A drawing of a cartoon character&#10;&#10;Description generated with high confidence">
            <a:extLst>
              <a:ext uri="{FF2B5EF4-FFF2-40B4-BE49-F238E27FC236}">
                <a16:creationId xmlns:a16="http://schemas.microsoft.com/office/drawing/2014/main" id="{DC4365F6-D2C1-47B4-8477-38FD2C7711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908309" y="1409638"/>
            <a:ext cx="3571232" cy="4385137"/>
          </a:xfrm>
          <a:prstGeom prst="rect">
            <a:avLst/>
          </a:prstGeom>
        </p:spPr>
      </p:pic>
      <p:sp>
        <p:nvSpPr>
          <p:cNvPr id="12" name="Title 11">
            <a:extLst>
              <a:ext uri="{FF2B5EF4-FFF2-40B4-BE49-F238E27FC236}">
                <a16:creationId xmlns:a16="http://schemas.microsoft.com/office/drawing/2014/main" id="{48CCE616-2FC8-4941-8612-3EC8CFD842E0}"/>
              </a:ext>
            </a:extLst>
          </p:cNvPr>
          <p:cNvSpPr>
            <a:spLocks noGrp="1"/>
          </p:cNvSpPr>
          <p:nvPr>
            <p:ph type="title" hasCustomPrompt="1"/>
          </p:nvPr>
        </p:nvSpPr>
        <p:spPr/>
        <p:txBody>
          <a:bodyPr/>
          <a:lstStyle>
            <a:lvl1pPr>
              <a:defRPr>
                <a:solidFill>
                  <a:schemeClr val="bg2"/>
                </a:solidFill>
              </a:defRPr>
            </a:lvl1pPr>
          </a:lstStyle>
          <a:p>
            <a:r>
              <a:rPr lang="en-US" dirty="0"/>
              <a:t>Table of Content</a:t>
            </a:r>
          </a:p>
        </p:txBody>
      </p:sp>
      <p:sp>
        <p:nvSpPr>
          <p:cNvPr id="23" name="Text Placeholder 22">
            <a:extLst>
              <a:ext uri="{FF2B5EF4-FFF2-40B4-BE49-F238E27FC236}">
                <a16:creationId xmlns:a16="http://schemas.microsoft.com/office/drawing/2014/main" id="{889D93F4-ABFA-46BF-8E5D-FE6562ACB20F}"/>
              </a:ext>
            </a:extLst>
          </p:cNvPr>
          <p:cNvSpPr>
            <a:spLocks noGrp="1"/>
          </p:cNvSpPr>
          <p:nvPr>
            <p:ph type="body" sz="quarter" idx="13" hasCustomPrompt="1"/>
          </p:nvPr>
        </p:nvSpPr>
        <p:spPr>
          <a:xfrm>
            <a:off x="196715" y="1371605"/>
            <a:ext cx="8180332" cy="4795935"/>
          </a:xfrm>
        </p:spPr>
        <p:txBody>
          <a:bodyPr/>
          <a:lstStyle>
            <a:lvl1pPr marL="513888" indent="-513888">
              <a:buFont typeface="+mj-lt"/>
              <a:buAutoNum type="arabicPeriod"/>
              <a:defRPr>
                <a:solidFill>
                  <a:schemeClr val="tx1"/>
                </a:solidFill>
              </a:defRPr>
            </a:lvl1pPr>
          </a:lstStyle>
          <a:p>
            <a:pPr lvl="0"/>
            <a:r>
              <a:rPr lang="en-GB" dirty="0"/>
              <a:t>…</a:t>
            </a:r>
          </a:p>
          <a:p>
            <a:pPr lvl="0"/>
            <a:r>
              <a:rPr lang="en-GB" dirty="0"/>
              <a:t>…</a:t>
            </a:r>
          </a:p>
          <a:p>
            <a:pPr lvl="0"/>
            <a:r>
              <a:rPr lang="en-GB" dirty="0"/>
              <a:t>…</a:t>
            </a:r>
            <a:endParaRPr lang="en-US" dirty="0"/>
          </a:p>
        </p:txBody>
      </p:sp>
      <p:pic>
        <p:nvPicPr>
          <p:cNvPr id="10" name="Picture 9">
            <a:extLst>
              <a:ext uri="{FF2B5EF4-FFF2-40B4-BE49-F238E27FC236}">
                <a16:creationId xmlns:a16="http://schemas.microsoft.com/office/drawing/2014/main" id="{DF7D6D63-C0D2-4213-B1FA-96890BDE6C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
        <p:nvSpPr>
          <p:cNvPr id="14" name="Date Placeholder 13">
            <a:extLst>
              <a:ext uri="{FF2B5EF4-FFF2-40B4-BE49-F238E27FC236}">
                <a16:creationId xmlns:a16="http://schemas.microsoft.com/office/drawing/2014/main" id="{0AA6AF62-9F6D-4B1C-831C-72AACA29F786}"/>
              </a:ext>
            </a:extLst>
          </p:cNvPr>
          <p:cNvSpPr>
            <a:spLocks noGrp="1"/>
          </p:cNvSpPr>
          <p:nvPr>
            <p:ph type="dt" sz="half" idx="14"/>
          </p:nvPr>
        </p:nvSpPr>
        <p:spPr/>
        <p:txBody>
          <a:bodyPr/>
          <a:lstStyle/>
          <a:p>
            <a:fld id="{055373AC-9AA7-423B-BA00-BA1C74164DBD}" type="datetime1">
              <a:rPr lang="en-US" smtClean="0"/>
              <a:pPr/>
              <a:t>11/24/2018</a:t>
            </a:fld>
            <a:endParaRPr lang="en-US" dirty="0"/>
          </a:p>
        </p:txBody>
      </p:sp>
      <p:sp>
        <p:nvSpPr>
          <p:cNvPr id="15" name="Footer Placeholder 14">
            <a:extLst>
              <a:ext uri="{FF2B5EF4-FFF2-40B4-BE49-F238E27FC236}">
                <a16:creationId xmlns:a16="http://schemas.microsoft.com/office/drawing/2014/main" id="{D92A8ED8-1E91-4F87-9AAB-0B939CA64F66}"/>
              </a:ext>
            </a:extLst>
          </p:cNvPr>
          <p:cNvSpPr>
            <a:spLocks noGrp="1"/>
          </p:cNvSpPr>
          <p:nvPr>
            <p:ph type="ftr" sz="quarter" idx="15"/>
          </p:nvPr>
        </p:nvSpPr>
        <p:spPr/>
        <p:txBody>
          <a:bodyPr/>
          <a:lstStyle/>
          <a:p>
            <a:endParaRPr lang="en-US" dirty="0"/>
          </a:p>
        </p:txBody>
      </p:sp>
      <p:sp>
        <p:nvSpPr>
          <p:cNvPr id="16" name="Slide Number Placeholder 15">
            <a:extLst>
              <a:ext uri="{FF2B5EF4-FFF2-40B4-BE49-F238E27FC236}">
                <a16:creationId xmlns:a16="http://schemas.microsoft.com/office/drawing/2014/main" id="{37E4C518-B0B3-4716-AB97-AC8ECA4F7C84}"/>
              </a:ext>
            </a:extLst>
          </p:cNvPr>
          <p:cNvSpPr>
            <a:spLocks noGrp="1"/>
          </p:cNvSpPr>
          <p:nvPr>
            <p:ph type="sldNum" sz="quarter" idx="16"/>
          </p:nvPr>
        </p:nvSpPr>
        <p:spPr/>
        <p:txBody>
          <a:bodyPr/>
          <a:lstStyle/>
          <a:p>
            <a:fld id="{C014DD1E-5D91-48A3-AD6D-45FBA980D106}" type="slidenum">
              <a:rPr lang="en-US" smtClean="0"/>
              <a:pPr/>
              <a:t>‹#›</a:t>
            </a:fld>
            <a:endParaRPr lang="en-US" dirty="0"/>
          </a:p>
        </p:txBody>
      </p:sp>
    </p:spTree>
    <p:extLst>
      <p:ext uri="{BB962C8B-B14F-4D97-AF65-F5344CB8AC3E}">
        <p14:creationId xmlns:p14="http://schemas.microsoft.com/office/powerpoint/2010/main" val="32682336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55D431A-1BDA-40DB-B7D8-23653331B7C3}"/>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0" name="Text Placeholder 9"/>
          <p:cNvSpPr>
            <a:spLocks noGrp="1"/>
          </p:cNvSpPr>
          <p:nvPr>
            <p:ph type="body" sz="quarter" idx="10" hasCustomPrompt="1"/>
          </p:nvPr>
        </p:nvSpPr>
        <p:spPr>
          <a:xfrm>
            <a:off x="614949" y="4704825"/>
            <a:ext cx="10958928" cy="768084"/>
          </a:xfrm>
          <a:prstGeom prst="rect">
            <a:avLst/>
          </a:prstGeom>
        </p:spPr>
        <p:txBody>
          <a:bodyPr anchor="ctr">
            <a:noAutofit/>
          </a:bodyPr>
          <a:lstStyle>
            <a:lvl1pPr marL="0" indent="0" algn="ctr">
              <a:buNone/>
              <a:defRPr sz="5394" b="1" baseline="0">
                <a:solidFill>
                  <a:schemeClr val="tx1"/>
                </a:solidFill>
                <a:latin typeface="+mj-lt"/>
                <a:cs typeface="Arial" pitchFamily="34" charset="0"/>
              </a:defRPr>
            </a:lvl1pPr>
          </a:lstStyle>
          <a:p>
            <a:pPr lvl="0"/>
            <a:r>
              <a:rPr lang="en-US" dirty="0"/>
              <a:t>Click to Edit Section Title</a:t>
            </a:r>
            <a:endParaRPr lang="en-US" altLang="ko-KR" dirty="0"/>
          </a:p>
        </p:txBody>
      </p:sp>
      <p:sp>
        <p:nvSpPr>
          <p:cNvPr id="11" name="Text Placeholder 9"/>
          <p:cNvSpPr>
            <a:spLocks noGrp="1"/>
          </p:cNvSpPr>
          <p:nvPr>
            <p:ph type="body" sz="quarter" idx="11" hasCustomPrompt="1"/>
          </p:nvPr>
        </p:nvSpPr>
        <p:spPr>
          <a:xfrm>
            <a:off x="614949" y="5490439"/>
            <a:ext cx="10958928" cy="499819"/>
          </a:xfrm>
          <a:prstGeom prst="rect">
            <a:avLst/>
          </a:prstGeom>
        </p:spPr>
        <p:txBody>
          <a:bodyPr anchor="ctr">
            <a:noAutofit/>
          </a:bodyPr>
          <a:lstStyle>
            <a:lvl1pPr marL="0" indent="0" algn="ctr">
              <a:buNone/>
              <a:defRPr sz="3997" b="1" baseline="0">
                <a:solidFill>
                  <a:schemeClr val="tx1"/>
                </a:solidFill>
                <a:latin typeface="+mn-lt"/>
                <a:cs typeface="Arial" pitchFamily="34" charset="0"/>
              </a:defRPr>
            </a:lvl1pPr>
          </a:lstStyle>
          <a:p>
            <a:pPr lvl="0"/>
            <a:r>
              <a:rPr lang="en-US" dirty="0"/>
              <a:t>Click to Edit Section Subtitle</a:t>
            </a:r>
          </a:p>
        </p:txBody>
      </p:sp>
      <p:sp>
        <p:nvSpPr>
          <p:cNvPr id="4" name="Oval 3"/>
          <p:cNvSpPr>
            <a:spLocks noChangeAspect="1"/>
          </p:cNvSpPr>
          <p:nvPr/>
        </p:nvSpPr>
        <p:spPr>
          <a:xfrm>
            <a:off x="4318611" y="867752"/>
            <a:ext cx="3551604" cy="35525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309922426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portant Concept">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0FF4B1E-24EA-407C-BFA6-24CCB6D4409A}"/>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6" name="Rectangle 5"/>
          <p:cNvSpPr/>
          <p:nvPr/>
        </p:nvSpPr>
        <p:spPr>
          <a:xfrm>
            <a:off x="-3471" y="0"/>
            <a:ext cx="115353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3074" name="Picture 2" descr="E:\002-KIMS BUSINESS\007-02-Fullslidesppt-Contents\20161228\02-edu\bulb-item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144" y="1792355"/>
            <a:ext cx="1829828" cy="4062222"/>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E:\002-KIMS BUSINESS\007-02-Fullslidesppt-Contents\20161228\02-edu\bulb-item.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235144" y="1792355"/>
            <a:ext cx="914914" cy="4062223"/>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6">
            <a:extLst>
              <a:ext uri="{FF2B5EF4-FFF2-40B4-BE49-F238E27FC236}">
                <a16:creationId xmlns:a16="http://schemas.microsoft.com/office/drawing/2014/main" id="{CB4CB13C-66A1-466B-A6C1-B0BABF5CFEC1}"/>
              </a:ext>
            </a:extLst>
          </p:cNvPr>
          <p:cNvSpPr>
            <a:spLocks noGrp="1"/>
          </p:cNvSpPr>
          <p:nvPr>
            <p:ph type="body" sz="quarter" idx="10"/>
          </p:nvPr>
        </p:nvSpPr>
        <p:spPr>
          <a:xfrm>
            <a:off x="2064972" y="1121144"/>
            <a:ext cx="9927138" cy="527604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11">
            <a:extLst>
              <a:ext uri="{FF2B5EF4-FFF2-40B4-BE49-F238E27FC236}">
                <a16:creationId xmlns:a16="http://schemas.microsoft.com/office/drawing/2014/main" id="{4ED30444-7448-455E-ACFD-2D8F93C93971}"/>
              </a:ext>
            </a:extLst>
          </p:cNvPr>
          <p:cNvSpPr>
            <a:spLocks noGrp="1"/>
          </p:cNvSpPr>
          <p:nvPr>
            <p:ph type="title" hasCustomPrompt="1"/>
          </p:nvPr>
        </p:nvSpPr>
        <p:spPr>
          <a:xfrm>
            <a:off x="1296620" y="100750"/>
            <a:ext cx="8397308" cy="882654"/>
          </a:xfrm>
        </p:spPr>
        <p:txBody>
          <a:bodyPr/>
          <a:lstStyle>
            <a:lvl1pPr>
              <a:defRPr/>
            </a:lvl1pPr>
          </a:lstStyle>
          <a:p>
            <a:r>
              <a:rPr lang="en-US" dirty="0"/>
              <a:t>Slide Title</a:t>
            </a:r>
          </a:p>
        </p:txBody>
      </p:sp>
      <p:pic>
        <p:nvPicPr>
          <p:cNvPr id="15" name="Picture 14">
            <a:extLst>
              <a:ext uri="{FF2B5EF4-FFF2-40B4-BE49-F238E27FC236}">
                <a16:creationId xmlns:a16="http://schemas.microsoft.com/office/drawing/2014/main" id="{00505D47-5EAF-4709-A366-B1437B044AC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33038" y="274595"/>
            <a:ext cx="2144287" cy="534964"/>
          </a:xfrm>
          <a:prstGeom prst="rect">
            <a:avLst/>
          </a:prstGeom>
        </p:spPr>
      </p:pic>
      <p:sp>
        <p:nvSpPr>
          <p:cNvPr id="8" name="Date Placeholder 7">
            <a:extLst>
              <a:ext uri="{FF2B5EF4-FFF2-40B4-BE49-F238E27FC236}">
                <a16:creationId xmlns:a16="http://schemas.microsoft.com/office/drawing/2014/main" id="{CF9A2DC4-5280-4E93-B6D2-9709FE6D0627}"/>
              </a:ext>
            </a:extLst>
          </p:cNvPr>
          <p:cNvSpPr>
            <a:spLocks noGrp="1"/>
          </p:cNvSpPr>
          <p:nvPr>
            <p:ph type="dt" sz="half" idx="11"/>
          </p:nvPr>
        </p:nvSpPr>
        <p:spPr/>
        <p:txBody>
          <a:bodyPr/>
          <a:lstStyle/>
          <a:p>
            <a:fld id="{055373AC-9AA7-423B-BA00-BA1C74164DBD}" type="datetime1">
              <a:rPr lang="en-US" smtClean="0"/>
              <a:pPr/>
              <a:t>11/24/2018</a:t>
            </a:fld>
            <a:endParaRPr lang="en-US" dirty="0"/>
          </a:p>
        </p:txBody>
      </p:sp>
      <p:sp>
        <p:nvSpPr>
          <p:cNvPr id="10" name="Footer Placeholder 9">
            <a:extLst>
              <a:ext uri="{FF2B5EF4-FFF2-40B4-BE49-F238E27FC236}">
                <a16:creationId xmlns:a16="http://schemas.microsoft.com/office/drawing/2014/main" id="{FA4C1EE0-8040-49CB-9319-CF991DE7B325}"/>
              </a:ext>
            </a:extLst>
          </p:cNvPr>
          <p:cNvSpPr>
            <a:spLocks noGrp="1"/>
          </p:cNvSpPr>
          <p:nvPr>
            <p:ph type="ftr" sz="quarter" idx="12"/>
          </p:nvPr>
        </p:nvSpPr>
        <p:spPr/>
        <p:txBody>
          <a:bodyPr/>
          <a:lstStyle/>
          <a:p>
            <a:endParaRPr lang="en-US" dirty="0"/>
          </a:p>
        </p:txBody>
      </p:sp>
      <p:sp>
        <p:nvSpPr>
          <p:cNvPr id="17" name="Slide Number Placeholder 16">
            <a:extLst>
              <a:ext uri="{FF2B5EF4-FFF2-40B4-BE49-F238E27FC236}">
                <a16:creationId xmlns:a16="http://schemas.microsoft.com/office/drawing/2014/main" id="{1643825A-6B67-4224-B077-B526FC2A4C74}"/>
              </a:ext>
            </a:extLst>
          </p:cNvPr>
          <p:cNvSpPr>
            <a:spLocks noGrp="1"/>
          </p:cNvSpPr>
          <p:nvPr>
            <p:ph type="sldNum" sz="quarter" idx="13"/>
          </p:nvPr>
        </p:nvSpPr>
        <p:spPr/>
        <p:txBody>
          <a:bodyPr/>
          <a:lstStyle/>
          <a:p>
            <a:fld id="{C014DD1E-5D91-48A3-AD6D-45FBA980D106}" type="slidenum">
              <a:rPr lang="en-US" smtClean="0"/>
              <a:pPr/>
              <a:t>‹#›</a:t>
            </a:fld>
            <a:endParaRPr lang="en-US" dirty="0"/>
          </a:p>
        </p:txBody>
      </p:sp>
    </p:spTree>
    <p:extLst>
      <p:ext uri="{BB962C8B-B14F-4D97-AF65-F5344CB8AC3E}">
        <p14:creationId xmlns:p14="http://schemas.microsoft.com/office/powerpoint/2010/main" val="258612384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mportant Exampl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DA6B0AA-1988-451B-88D4-0F726295570B}"/>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2" name="Rectangle 11">
            <a:extLst>
              <a:ext uri="{FF2B5EF4-FFF2-40B4-BE49-F238E27FC236}">
                <a16:creationId xmlns:a16="http://schemas.microsoft.com/office/drawing/2014/main" id="{345FB1C8-7F66-4D5C-ACCE-AE919936BCFD}"/>
              </a:ext>
            </a:extLst>
          </p:cNvPr>
          <p:cNvSpPr/>
          <p:nvPr/>
        </p:nvSpPr>
        <p:spPr>
          <a:xfrm>
            <a:off x="-3471" y="0"/>
            <a:ext cx="115353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3074" name="Picture 2" descr="E:\002-KIMS BUSINESS\007-02-Fullslidesppt-Contents\20161228\02-edu\bulb-item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9892" y="3314705"/>
            <a:ext cx="1260337" cy="2797951"/>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1">
            <a:extLst>
              <a:ext uri="{FF2B5EF4-FFF2-40B4-BE49-F238E27FC236}">
                <a16:creationId xmlns:a16="http://schemas.microsoft.com/office/drawing/2014/main" id="{0D5CC956-5C4A-44BE-8F8B-327FAFA51E97}"/>
              </a:ext>
            </a:extLst>
          </p:cNvPr>
          <p:cNvSpPr>
            <a:spLocks noGrp="1"/>
          </p:cNvSpPr>
          <p:nvPr>
            <p:ph type="title" hasCustomPrompt="1"/>
          </p:nvPr>
        </p:nvSpPr>
        <p:spPr>
          <a:xfrm>
            <a:off x="1296620" y="100750"/>
            <a:ext cx="8397308" cy="882654"/>
          </a:xfrm>
        </p:spPr>
        <p:txBody>
          <a:bodyPr/>
          <a:lstStyle>
            <a:lvl1pPr>
              <a:defRPr/>
            </a:lvl1pPr>
          </a:lstStyle>
          <a:p>
            <a:r>
              <a:rPr lang="en-US" dirty="0"/>
              <a:t>Slide Title</a:t>
            </a:r>
          </a:p>
        </p:txBody>
      </p:sp>
      <p:sp>
        <p:nvSpPr>
          <p:cNvPr id="15" name="Text Placeholder 6">
            <a:extLst>
              <a:ext uri="{FF2B5EF4-FFF2-40B4-BE49-F238E27FC236}">
                <a16:creationId xmlns:a16="http://schemas.microsoft.com/office/drawing/2014/main" id="{6157C8DE-E0AF-422B-BBB1-F0AF1264B5E9}"/>
              </a:ext>
            </a:extLst>
          </p:cNvPr>
          <p:cNvSpPr>
            <a:spLocks noGrp="1"/>
          </p:cNvSpPr>
          <p:nvPr>
            <p:ph type="body" sz="quarter" idx="10"/>
          </p:nvPr>
        </p:nvSpPr>
        <p:spPr>
          <a:xfrm>
            <a:off x="1958564" y="1121144"/>
            <a:ext cx="10033549" cy="527604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3FF2A4EF-FDC7-4D65-91A0-D3473057251B}"/>
              </a:ext>
            </a:extLst>
          </p:cNvPr>
          <p:cNvSpPr>
            <a:spLocks noGrp="1"/>
          </p:cNvSpPr>
          <p:nvPr>
            <p:ph type="dt" sz="half" idx="11"/>
          </p:nvPr>
        </p:nvSpPr>
        <p:spPr/>
        <p:txBody>
          <a:bodyPr/>
          <a:lstStyle/>
          <a:p>
            <a:fld id="{055373AC-9AA7-423B-BA00-BA1C74164DBD}" type="datetime1">
              <a:rPr lang="en-US" smtClean="0"/>
              <a:pPr/>
              <a:t>11/24/2018</a:t>
            </a:fld>
            <a:endParaRPr lang="en-US" dirty="0"/>
          </a:p>
        </p:txBody>
      </p:sp>
      <p:sp>
        <p:nvSpPr>
          <p:cNvPr id="3" name="Footer Placeholder 2">
            <a:extLst>
              <a:ext uri="{FF2B5EF4-FFF2-40B4-BE49-F238E27FC236}">
                <a16:creationId xmlns:a16="http://schemas.microsoft.com/office/drawing/2014/main" id="{2AD0B15D-022F-4B93-A0E6-6FC062C18AF1}"/>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72845B5C-C9D2-4885-BBE1-AE0D4F570CBF}"/>
              </a:ext>
            </a:extLst>
          </p:cNvPr>
          <p:cNvSpPr>
            <a:spLocks noGrp="1"/>
          </p:cNvSpPr>
          <p:nvPr>
            <p:ph type="sldNum" sz="quarter" idx="13"/>
          </p:nvPr>
        </p:nvSpPr>
        <p:spPr/>
        <p:txBody>
          <a:bodyPr/>
          <a:lstStyle/>
          <a:p>
            <a:fld id="{C014DD1E-5D91-48A3-AD6D-45FBA980D106}" type="slidenum">
              <a:rPr lang="en-US" smtClean="0"/>
              <a:pPr/>
              <a:t>‹#›</a:t>
            </a:fld>
            <a:endParaRPr lang="en-US" dirty="0"/>
          </a:p>
        </p:txBody>
      </p:sp>
      <p:pic>
        <p:nvPicPr>
          <p:cNvPr id="11" name="Picture 10">
            <a:extLst>
              <a:ext uri="{FF2B5EF4-FFF2-40B4-BE49-F238E27FC236}">
                <a16:creationId xmlns:a16="http://schemas.microsoft.com/office/drawing/2014/main" id="{A1E6AED5-8603-4881-90EA-963A2A5A2C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33038" y="274595"/>
            <a:ext cx="2144287" cy="534964"/>
          </a:xfrm>
          <a:prstGeom prst="rect">
            <a:avLst/>
          </a:prstGeom>
        </p:spPr>
      </p:pic>
    </p:spTree>
    <p:extLst>
      <p:ext uri="{BB962C8B-B14F-4D97-AF65-F5344CB8AC3E}">
        <p14:creationId xmlns:p14="http://schemas.microsoft.com/office/powerpoint/2010/main" val="303068078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9AD94B5-9922-4E42-89CE-3C445EFB152E}"/>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3" name="Rectangle 12">
            <a:extLst>
              <a:ext uri="{FF2B5EF4-FFF2-40B4-BE49-F238E27FC236}">
                <a16:creationId xmlns:a16="http://schemas.microsoft.com/office/drawing/2014/main" id="{391AFA4E-7870-4561-A1B8-AC956B0C8931}"/>
              </a:ext>
            </a:extLst>
          </p:cNvPr>
          <p:cNvSpPr/>
          <p:nvPr/>
        </p:nvSpPr>
        <p:spPr>
          <a:xfrm>
            <a:off x="-1" y="0"/>
            <a:ext cx="12188825"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3" name="Text Placeholder 2">
            <a:extLst>
              <a:ext uri="{FF2B5EF4-FFF2-40B4-BE49-F238E27FC236}">
                <a16:creationId xmlns:a16="http://schemas.microsoft.com/office/drawing/2014/main" id="{5A9D2960-6D42-439F-82E8-812822013A10}"/>
              </a:ext>
            </a:extLst>
          </p:cNvPr>
          <p:cNvSpPr>
            <a:spLocks noGrp="1"/>
          </p:cNvSpPr>
          <p:nvPr>
            <p:ph type="body" sz="quarter" idx="10"/>
          </p:nvPr>
        </p:nvSpPr>
        <p:spPr>
          <a:xfrm>
            <a:off x="190353" y="1196125"/>
            <a:ext cx="11815018" cy="5201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a:extLst>
              <a:ext uri="{FF2B5EF4-FFF2-40B4-BE49-F238E27FC236}">
                <a16:creationId xmlns:a16="http://schemas.microsoft.com/office/drawing/2014/main" id="{19B5B676-7892-440F-8191-7109B2C59885}"/>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2" name="Date Placeholder 1">
            <a:extLst>
              <a:ext uri="{FF2B5EF4-FFF2-40B4-BE49-F238E27FC236}">
                <a16:creationId xmlns:a16="http://schemas.microsoft.com/office/drawing/2014/main" id="{303E2769-FF5C-435B-BEDD-ABA3B8F1B976}"/>
              </a:ext>
            </a:extLst>
          </p:cNvPr>
          <p:cNvSpPr>
            <a:spLocks noGrp="1"/>
          </p:cNvSpPr>
          <p:nvPr>
            <p:ph type="dt" sz="half" idx="11"/>
          </p:nvPr>
        </p:nvSpPr>
        <p:spPr/>
        <p:txBody>
          <a:bodyPr/>
          <a:lstStyle/>
          <a:p>
            <a:fld id="{055373AC-9AA7-423B-BA00-BA1C74164DBD}" type="datetime1">
              <a:rPr lang="en-US" smtClean="0"/>
              <a:pPr/>
              <a:t>11/24/2018</a:t>
            </a:fld>
            <a:endParaRPr lang="en-US" dirty="0"/>
          </a:p>
        </p:txBody>
      </p:sp>
      <p:sp>
        <p:nvSpPr>
          <p:cNvPr id="4" name="Footer Placeholder 3">
            <a:extLst>
              <a:ext uri="{FF2B5EF4-FFF2-40B4-BE49-F238E27FC236}">
                <a16:creationId xmlns:a16="http://schemas.microsoft.com/office/drawing/2014/main" id="{9CB6AD27-58D7-46FA-99F8-E5BB835ADA68}"/>
              </a:ext>
            </a:extLst>
          </p:cNvPr>
          <p:cNvSpPr>
            <a:spLocks noGrp="1"/>
          </p:cNvSpPr>
          <p:nvPr>
            <p:ph type="ftr" sz="quarter" idx="12"/>
          </p:nvPr>
        </p:nvSpPr>
        <p:spPr/>
        <p:txBody>
          <a:bodyPr/>
          <a:lstStyle/>
          <a:p>
            <a:endParaRPr lang="en-US" dirty="0"/>
          </a:p>
        </p:txBody>
      </p:sp>
      <p:sp>
        <p:nvSpPr>
          <p:cNvPr id="5" name="Slide Number Placeholder 4">
            <a:extLst>
              <a:ext uri="{FF2B5EF4-FFF2-40B4-BE49-F238E27FC236}">
                <a16:creationId xmlns:a16="http://schemas.microsoft.com/office/drawing/2014/main" id="{389DA7C9-2FCE-40EB-BF32-C6983222020F}"/>
              </a:ext>
            </a:extLst>
          </p:cNvPr>
          <p:cNvSpPr>
            <a:spLocks noGrp="1"/>
          </p:cNvSpPr>
          <p:nvPr>
            <p:ph type="sldNum" sz="quarter" idx="13"/>
          </p:nvPr>
        </p:nvSpPr>
        <p:spPr/>
        <p:txBody>
          <a:bodyPr/>
          <a:lstStyle/>
          <a:p>
            <a:fld id="{C014DD1E-5D91-48A3-AD6D-45FBA980D106}" type="slidenum">
              <a:rPr lang="en-US" smtClean="0"/>
              <a:pPr/>
              <a:t>‹#›</a:t>
            </a:fld>
            <a:endParaRPr lang="en-US" dirty="0"/>
          </a:p>
        </p:txBody>
      </p:sp>
      <p:pic>
        <p:nvPicPr>
          <p:cNvPr id="11" name="Picture 10">
            <a:extLst>
              <a:ext uri="{FF2B5EF4-FFF2-40B4-BE49-F238E27FC236}">
                <a16:creationId xmlns:a16="http://schemas.microsoft.com/office/drawing/2014/main" id="{0991B60F-461F-45D1-A35C-8AC3D83E7A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Tree>
    <p:extLst>
      <p:ext uri="{BB962C8B-B14F-4D97-AF65-F5344CB8AC3E}">
        <p14:creationId xmlns:p14="http://schemas.microsoft.com/office/powerpoint/2010/main" val="42718528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970015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Slide Dark">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9D60504-DA9E-4357-9A0A-15E333FC2783}"/>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3" name="Rectangle 12">
            <a:extLst>
              <a:ext uri="{FF2B5EF4-FFF2-40B4-BE49-F238E27FC236}">
                <a16:creationId xmlns:a16="http://schemas.microsoft.com/office/drawing/2014/main" id="{57B03959-5ED4-4593-8CEF-2AE1A73775F5}"/>
              </a:ext>
            </a:extLst>
          </p:cNvPr>
          <p:cNvSpPr/>
          <p:nvPr/>
        </p:nvSpPr>
        <p:spPr>
          <a:xfrm>
            <a:off x="-3175" y="0"/>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 name="Rectangle 1"/>
          <p:cNvSpPr/>
          <p:nvPr/>
        </p:nvSpPr>
        <p:spPr>
          <a:xfrm>
            <a:off x="2" y="6184674"/>
            <a:ext cx="12188825" cy="67333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24" tIns="60912" rIns="121824" bIns="60912" numCol="1" spcCol="0" rtlCol="0" fromWordArt="0" anchor="ctr" anchorCtr="0" forceAA="0" compatLnSpc="1">
            <a:prstTxWarp prst="textNoShape">
              <a:avLst/>
            </a:prstTxWarp>
            <a:noAutofit/>
          </a:bodyP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4" name="Oval 3"/>
          <p:cNvSpPr/>
          <p:nvPr/>
        </p:nvSpPr>
        <p:spPr>
          <a:xfrm>
            <a:off x="5160306" y="4824666"/>
            <a:ext cx="1868214" cy="1868701"/>
          </a:xfrm>
          <a:prstGeom prst="ellipse">
            <a:avLst/>
          </a:prstGeom>
          <a:solidFill>
            <a:schemeClr val="tx2"/>
          </a:solidFill>
          <a:ln w="635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6" name="Title 5">
            <a:extLst>
              <a:ext uri="{FF2B5EF4-FFF2-40B4-BE49-F238E27FC236}">
                <a16:creationId xmlns:a16="http://schemas.microsoft.com/office/drawing/2014/main" id="{38A09987-8827-47B7-85D3-6D69487FC731}"/>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pic>
        <p:nvPicPr>
          <p:cNvPr id="12" name="Picture 11">
            <a:extLst>
              <a:ext uri="{FF2B5EF4-FFF2-40B4-BE49-F238E27FC236}">
                <a16:creationId xmlns:a16="http://schemas.microsoft.com/office/drawing/2014/main" id="{7028D2F0-1E67-414B-A93D-D3F8F131A1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15088" y="5206774"/>
            <a:ext cx="958650" cy="1184869"/>
          </a:xfrm>
          <a:prstGeom prst="rect">
            <a:avLst/>
          </a:prstGeom>
        </p:spPr>
      </p:pic>
      <p:sp>
        <p:nvSpPr>
          <p:cNvPr id="9" name="Text Placeholder 2">
            <a:extLst>
              <a:ext uri="{FF2B5EF4-FFF2-40B4-BE49-F238E27FC236}">
                <a16:creationId xmlns:a16="http://schemas.microsoft.com/office/drawing/2014/main" id="{C8A626D2-456B-41EF-9818-EA8DD7E314DA}"/>
              </a:ext>
            </a:extLst>
          </p:cNvPr>
          <p:cNvSpPr>
            <a:spLocks noGrp="1"/>
          </p:cNvSpPr>
          <p:nvPr>
            <p:ph type="body" sz="quarter" idx="10"/>
          </p:nvPr>
        </p:nvSpPr>
        <p:spPr>
          <a:xfrm>
            <a:off x="190352" y="1195931"/>
            <a:ext cx="5424735" cy="48241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AF69A59F-C564-4A04-B1CC-31C261499991}"/>
              </a:ext>
            </a:extLst>
          </p:cNvPr>
          <p:cNvSpPr>
            <a:spLocks noGrp="1"/>
          </p:cNvSpPr>
          <p:nvPr>
            <p:ph type="body" sz="quarter" idx="11"/>
          </p:nvPr>
        </p:nvSpPr>
        <p:spPr>
          <a:xfrm>
            <a:off x="6573738" y="1195931"/>
            <a:ext cx="5424734" cy="48241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858E34E-73A2-41B4-8C58-4DDB1D4D97D8}"/>
              </a:ext>
            </a:extLst>
          </p:cNvPr>
          <p:cNvSpPr>
            <a:spLocks noGrp="1"/>
          </p:cNvSpPr>
          <p:nvPr>
            <p:ph type="dt" sz="half" idx="12"/>
          </p:nvPr>
        </p:nvSpPr>
        <p:spPr>
          <a:xfrm>
            <a:off x="188768" y="6390561"/>
            <a:ext cx="808502" cy="308845"/>
          </a:xfrm>
        </p:spPr>
        <p:txBody>
          <a:bodyPr/>
          <a:lstStyle/>
          <a:p>
            <a:fld id="{055373AC-9AA7-423B-BA00-BA1C74164DBD}" type="datetime1">
              <a:rPr lang="en-US" smtClean="0"/>
              <a:pPr/>
              <a:t>11/24/2018</a:t>
            </a:fld>
            <a:endParaRPr lang="en-US" dirty="0"/>
          </a:p>
        </p:txBody>
      </p:sp>
      <p:sp>
        <p:nvSpPr>
          <p:cNvPr id="7" name="Footer Placeholder 6">
            <a:extLst>
              <a:ext uri="{FF2B5EF4-FFF2-40B4-BE49-F238E27FC236}">
                <a16:creationId xmlns:a16="http://schemas.microsoft.com/office/drawing/2014/main" id="{47141AFF-42FF-4AAA-A3FA-149DDA66FCC2}"/>
              </a:ext>
            </a:extLst>
          </p:cNvPr>
          <p:cNvSpPr>
            <a:spLocks noGrp="1"/>
          </p:cNvSpPr>
          <p:nvPr>
            <p:ph type="ftr" sz="quarter" idx="13"/>
          </p:nvPr>
        </p:nvSpPr>
        <p:spPr/>
        <p:txBody>
          <a:bodyPr/>
          <a:lstStyle/>
          <a:p>
            <a:endParaRPr lang="en-US" dirty="0"/>
          </a:p>
        </p:txBody>
      </p:sp>
      <p:sp>
        <p:nvSpPr>
          <p:cNvPr id="8" name="Slide Number Placeholder 7">
            <a:extLst>
              <a:ext uri="{FF2B5EF4-FFF2-40B4-BE49-F238E27FC236}">
                <a16:creationId xmlns:a16="http://schemas.microsoft.com/office/drawing/2014/main" id="{92B2616D-7BC8-4F96-B3A7-B299A353B427}"/>
              </a:ext>
            </a:extLst>
          </p:cNvPr>
          <p:cNvSpPr>
            <a:spLocks noGrp="1"/>
          </p:cNvSpPr>
          <p:nvPr>
            <p:ph type="sldNum" sz="quarter" idx="14"/>
          </p:nvPr>
        </p:nvSpPr>
        <p:spPr/>
        <p:txBody>
          <a:bodyPr/>
          <a:lstStyle>
            <a:lvl1pPr>
              <a:defRPr>
                <a:solidFill>
                  <a:schemeClr val="bg1"/>
                </a:solidFill>
              </a:defRPr>
            </a:lvl1pPr>
          </a:lstStyle>
          <a:p>
            <a:fld id="{C014DD1E-5D91-48A3-AD6D-45FBA980D106}" type="slidenum">
              <a:rPr lang="en-US" smtClean="0"/>
              <a:pPr/>
              <a:t>‹#›</a:t>
            </a:fld>
            <a:endParaRPr lang="en-US" dirty="0"/>
          </a:p>
        </p:txBody>
      </p:sp>
      <p:pic>
        <p:nvPicPr>
          <p:cNvPr id="15" name="Picture 14">
            <a:extLst>
              <a:ext uri="{FF2B5EF4-FFF2-40B4-BE49-F238E27FC236}">
                <a16:creationId xmlns:a16="http://schemas.microsoft.com/office/drawing/2014/main" id="{23AACB49-5E4F-4436-9D82-E83B52A7FC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Tree>
    <p:extLst>
      <p:ext uri="{BB962C8B-B14F-4D97-AF65-F5344CB8AC3E}">
        <p14:creationId xmlns:p14="http://schemas.microsoft.com/office/powerpoint/2010/main" val="12139453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ource Code Exampl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19C6415-13AB-4677-935E-D11508C4AD27}"/>
              </a:ext>
            </a:extLst>
          </p:cNvPr>
          <p:cNvPicPr>
            <a:picLocks noChangeAspect="1"/>
          </p:cNvPicPr>
          <p:nvPr/>
        </p:nvPicPr>
        <p:blipFill rotWithShape="1">
          <a:blip r:embed="rId2"/>
          <a:srcRect b="1672"/>
          <a:stretch/>
        </p:blipFill>
        <p:spPr>
          <a:xfrm>
            <a:off x="-3175" y="1"/>
            <a:ext cx="12192000" cy="6852212"/>
          </a:xfrm>
          <a:prstGeom prst="rect">
            <a:avLst/>
          </a:prstGeom>
        </p:spPr>
      </p:pic>
      <p:sp>
        <p:nvSpPr>
          <p:cNvPr id="13" name="Rectangle 12">
            <a:extLst>
              <a:ext uri="{FF2B5EF4-FFF2-40B4-BE49-F238E27FC236}">
                <a16:creationId xmlns:a16="http://schemas.microsoft.com/office/drawing/2014/main" id="{4B4EBD86-A13A-41DF-A04E-EA4A858E8860}"/>
              </a:ext>
            </a:extLst>
          </p:cNvPr>
          <p:cNvSpPr/>
          <p:nvPr/>
        </p:nvSpPr>
        <p:spPr>
          <a:xfrm>
            <a:off x="-3175" y="-17929"/>
            <a:ext cx="12192000"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1" hangingPunct="1">
              <a:lnSpc>
                <a:spcPct val="100000"/>
              </a:lnSpc>
              <a:spcBef>
                <a:spcPts val="0"/>
              </a:spcBef>
              <a:spcAft>
                <a:spcPts val="0"/>
              </a:spcAft>
              <a:buClrTx/>
              <a:buSzTx/>
              <a:buFontTx/>
              <a:buNone/>
              <a:tabLst/>
              <a:defRPr/>
            </a:pPr>
            <a:endParaRPr kumimoji="0" lang="ko-KR" altLang="en-US"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1" name="Text Placeholder 20">
            <a:extLst>
              <a:ext uri="{FF2B5EF4-FFF2-40B4-BE49-F238E27FC236}">
                <a16:creationId xmlns:a16="http://schemas.microsoft.com/office/drawing/2014/main" id="{04F318BE-2BAD-4677-871C-D78A4BF0CBA6}"/>
              </a:ext>
            </a:extLst>
          </p:cNvPr>
          <p:cNvSpPr>
            <a:spLocks noGrp="1"/>
          </p:cNvSpPr>
          <p:nvPr>
            <p:ph type="body" sz="quarter" idx="10" hasCustomPrompt="1"/>
          </p:nvPr>
        </p:nvSpPr>
        <p:spPr>
          <a:xfrm>
            <a:off x="190452" y="1196126"/>
            <a:ext cx="11808021" cy="5185625"/>
          </a:xfrm>
        </p:spPr>
        <p:txBody>
          <a:bodyPr/>
          <a:lstStyle>
            <a:lvl1pPr marL="0" indent="0">
              <a:buNone/>
              <a:defRPr>
                <a:solidFill>
                  <a:schemeClr val="tx1"/>
                </a:solidFill>
              </a:defRPr>
            </a:lvl1pPr>
            <a:lvl2pPr marL="609036" indent="0">
              <a:buNone/>
              <a:defRPr/>
            </a:lvl2pPr>
          </a:lstStyle>
          <a:p>
            <a:pPr lvl="0"/>
            <a:r>
              <a:rPr lang="en-GB" dirty="0"/>
              <a:t>Sample source code:</a:t>
            </a:r>
            <a:endParaRPr lang="en-US" dirty="0"/>
          </a:p>
        </p:txBody>
      </p:sp>
      <p:sp>
        <p:nvSpPr>
          <p:cNvPr id="6" name="Text Placeholder 5">
            <a:extLst>
              <a:ext uri="{FF2B5EF4-FFF2-40B4-BE49-F238E27FC236}">
                <a16:creationId xmlns:a16="http://schemas.microsoft.com/office/drawing/2014/main" id="{3278A82F-5546-4977-9F75-2A933B415945}"/>
              </a:ext>
            </a:extLst>
          </p:cNvPr>
          <p:cNvSpPr>
            <a:spLocks noGrp="1"/>
          </p:cNvSpPr>
          <p:nvPr>
            <p:ph type="body" sz="quarter" idx="11" hasCustomPrompt="1"/>
          </p:nvPr>
        </p:nvSpPr>
        <p:spPr>
          <a:xfrm>
            <a:off x="615123" y="1830476"/>
            <a:ext cx="10958580" cy="1633497"/>
          </a:xfrm>
          <a:prstGeom prst="rect">
            <a:avLst/>
          </a:prstGeom>
          <a:solidFill>
            <a:schemeClr val="accent6">
              <a:lumMod val="75000"/>
              <a:alpha val="15000"/>
            </a:schemeClr>
          </a:solidFill>
          <a:ln w="12700">
            <a:solidFill>
              <a:schemeClr val="tx1">
                <a:lumMod val="50000"/>
              </a:schemeClr>
            </a:solidFill>
          </a:ln>
        </p:spPr>
        <p:txBody>
          <a:bodyPr wrap="square" lIns="144000" tIns="108000" rIns="144000" bIns="108000">
            <a:spAutoFit/>
          </a:bodyPr>
          <a:lstStyle>
            <a:lvl1pPr marL="0" indent="0">
              <a:lnSpc>
                <a:spcPct val="100000"/>
              </a:lnSpc>
              <a:buNone/>
              <a:defRPr lang="en-US" sz="2397" b="1" noProof="1" smtClean="0">
                <a:solidFill>
                  <a:schemeClr val="tx1"/>
                </a:solidFill>
                <a:effectLst/>
                <a:latin typeface="Consolas" pitchFamily="49" charset="0"/>
                <a:cs typeface="Consolas" pitchFamily="49" charset="0"/>
              </a:defRPr>
            </a:lvl1pPr>
          </a:lstStyle>
          <a:p>
            <a:pPr marL="0" lvl="0"/>
            <a:r>
              <a:rPr lang="en-US" noProof="1"/>
              <a:t>Source code box</a:t>
            </a:r>
          </a:p>
          <a:p>
            <a:pPr marL="0" lvl="0"/>
            <a:r>
              <a:rPr lang="en-US" noProof="1"/>
              <a:t>…</a:t>
            </a:r>
          </a:p>
          <a:p>
            <a:pPr marL="0" lvl="0"/>
            <a:r>
              <a:rPr lang="en-US" noProof="1"/>
              <a:t>…</a:t>
            </a:r>
          </a:p>
        </p:txBody>
      </p:sp>
      <p:sp>
        <p:nvSpPr>
          <p:cNvPr id="2" name="Title 1">
            <a:extLst>
              <a:ext uri="{FF2B5EF4-FFF2-40B4-BE49-F238E27FC236}">
                <a16:creationId xmlns:a16="http://schemas.microsoft.com/office/drawing/2014/main" id="{03BA3E62-7E9B-447C-9045-B989874D05D3}"/>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3" name="Date Placeholder 2">
            <a:extLst>
              <a:ext uri="{FF2B5EF4-FFF2-40B4-BE49-F238E27FC236}">
                <a16:creationId xmlns:a16="http://schemas.microsoft.com/office/drawing/2014/main" id="{1557BD22-7B02-4D39-928A-4BAD0D84EC13}"/>
              </a:ext>
            </a:extLst>
          </p:cNvPr>
          <p:cNvSpPr>
            <a:spLocks noGrp="1"/>
          </p:cNvSpPr>
          <p:nvPr>
            <p:ph type="dt" sz="half" idx="12"/>
          </p:nvPr>
        </p:nvSpPr>
        <p:spPr/>
        <p:txBody>
          <a:bodyPr/>
          <a:lstStyle/>
          <a:p>
            <a:fld id="{055373AC-9AA7-423B-BA00-BA1C74164DBD}" type="datetime1">
              <a:rPr lang="en-US" smtClean="0"/>
              <a:pPr/>
              <a:t>11/24/2018</a:t>
            </a:fld>
            <a:endParaRPr lang="en-US" dirty="0"/>
          </a:p>
        </p:txBody>
      </p:sp>
      <p:sp>
        <p:nvSpPr>
          <p:cNvPr id="4" name="Footer Placeholder 3">
            <a:extLst>
              <a:ext uri="{FF2B5EF4-FFF2-40B4-BE49-F238E27FC236}">
                <a16:creationId xmlns:a16="http://schemas.microsoft.com/office/drawing/2014/main" id="{12DED1B3-84A5-43D8-8770-B2C1E963B681}"/>
              </a:ext>
            </a:extLst>
          </p:cNvPr>
          <p:cNvSpPr>
            <a:spLocks noGrp="1"/>
          </p:cNvSpPr>
          <p:nvPr>
            <p:ph type="ftr" sz="quarter" idx="13"/>
          </p:nvPr>
        </p:nvSpPr>
        <p:spPr/>
        <p:txBody>
          <a:bodyPr/>
          <a:lstStyle/>
          <a:p>
            <a:endParaRPr lang="en-US" dirty="0"/>
          </a:p>
        </p:txBody>
      </p:sp>
      <p:sp>
        <p:nvSpPr>
          <p:cNvPr id="5" name="Slide Number Placeholder 4">
            <a:extLst>
              <a:ext uri="{FF2B5EF4-FFF2-40B4-BE49-F238E27FC236}">
                <a16:creationId xmlns:a16="http://schemas.microsoft.com/office/drawing/2014/main" id="{6213FF9B-335F-4699-94F7-E43CA829037E}"/>
              </a:ext>
            </a:extLst>
          </p:cNvPr>
          <p:cNvSpPr>
            <a:spLocks noGrp="1"/>
          </p:cNvSpPr>
          <p:nvPr>
            <p:ph type="sldNum" sz="quarter" idx="14"/>
          </p:nvPr>
        </p:nvSpPr>
        <p:spPr/>
        <p:txBody>
          <a:bodyPr/>
          <a:lstStyle/>
          <a:p>
            <a:fld id="{C014DD1E-5D91-48A3-AD6D-45FBA980D106}" type="slidenum">
              <a:rPr lang="en-US" smtClean="0"/>
              <a:pPr/>
              <a:t>‹#›</a:t>
            </a:fld>
            <a:endParaRPr lang="en-US" dirty="0"/>
          </a:p>
        </p:txBody>
      </p:sp>
      <p:pic>
        <p:nvPicPr>
          <p:cNvPr id="11" name="Picture 10">
            <a:extLst>
              <a:ext uri="{FF2B5EF4-FFF2-40B4-BE49-F238E27FC236}">
                <a16:creationId xmlns:a16="http://schemas.microsoft.com/office/drawing/2014/main" id="{2EB003D1-D2F8-474E-9E8E-075BE60E92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68284" y="232973"/>
            <a:ext cx="2125527" cy="530284"/>
          </a:xfrm>
          <a:prstGeom prst="rect">
            <a:avLst/>
          </a:prstGeom>
        </p:spPr>
      </p:pic>
    </p:spTree>
    <p:extLst>
      <p:ext uri="{BB962C8B-B14F-4D97-AF65-F5344CB8AC3E}">
        <p14:creationId xmlns:p14="http://schemas.microsoft.com/office/powerpoint/2010/main" val="5270886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2"/>
        </a:solid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403F5F2-BA1B-4A39-A03D-AD9E0469441C}"/>
              </a:ext>
            </a:extLst>
          </p:cNvPr>
          <p:cNvSpPr>
            <a:spLocks noGrp="1"/>
          </p:cNvSpPr>
          <p:nvPr>
            <p:ph type="dt" sz="half" idx="2"/>
          </p:nvPr>
        </p:nvSpPr>
        <p:spPr>
          <a:xfrm>
            <a:off x="188768" y="6397197"/>
            <a:ext cx="808502" cy="308845"/>
          </a:xfrm>
          <a:prstGeom prst="rect">
            <a:avLst/>
          </a:prstGeom>
        </p:spPr>
        <p:txBody>
          <a:bodyPr vert="horz" lIns="36000" tIns="36000" rIns="36000" bIns="36000" rtlCol="0" anchor="ctr"/>
          <a:lstStyle>
            <a:lvl1pPr algn="ctr">
              <a:defRPr sz="1000">
                <a:solidFill>
                  <a:schemeClr val="tx1"/>
                </a:solidFill>
              </a:defRPr>
            </a:lvl1pPr>
          </a:lstStyle>
          <a:p>
            <a:fld id="{055373AC-9AA7-423B-BA00-BA1C74164DBD}" type="datetime1">
              <a:rPr lang="en-US" smtClean="0"/>
              <a:pPr/>
              <a:t>11/24/2018</a:t>
            </a:fld>
            <a:endParaRPr lang="en-US" dirty="0"/>
          </a:p>
        </p:txBody>
      </p:sp>
      <p:sp>
        <p:nvSpPr>
          <p:cNvPr id="8" name="Footer Placeholder 4">
            <a:extLst>
              <a:ext uri="{FF2B5EF4-FFF2-40B4-BE49-F238E27FC236}">
                <a16:creationId xmlns:a16="http://schemas.microsoft.com/office/drawing/2014/main" id="{32BCD1B1-3A00-45B1-B516-6B8E7FBC47C4}"/>
              </a:ext>
            </a:extLst>
          </p:cNvPr>
          <p:cNvSpPr>
            <a:spLocks noGrp="1"/>
          </p:cNvSpPr>
          <p:nvPr>
            <p:ph type="ftr" sz="quarter" idx="3"/>
          </p:nvPr>
        </p:nvSpPr>
        <p:spPr>
          <a:xfrm>
            <a:off x="997270" y="6397197"/>
            <a:ext cx="10564533" cy="308845"/>
          </a:xfrm>
          <a:prstGeom prst="rect">
            <a:avLst/>
          </a:prstGeom>
        </p:spPr>
        <p:txBody>
          <a:bodyPr vert="horz" lIns="36000" tIns="36000" rIns="36000" bIns="36000" rtlCol="0" anchor="ctr"/>
          <a:lstStyle>
            <a:lvl1pPr algn="ctr">
              <a:defRPr sz="1000">
                <a:solidFill>
                  <a:schemeClr val="tx1"/>
                </a:solidFill>
              </a:defRPr>
            </a:lvl1pPr>
          </a:lstStyle>
          <a:p>
            <a:endParaRPr lang="en-US" dirty="0"/>
          </a:p>
        </p:txBody>
      </p:sp>
      <p:sp>
        <p:nvSpPr>
          <p:cNvPr id="9" name="Slide Number Placeholder 5">
            <a:extLst>
              <a:ext uri="{FF2B5EF4-FFF2-40B4-BE49-F238E27FC236}">
                <a16:creationId xmlns:a16="http://schemas.microsoft.com/office/drawing/2014/main" id="{0902A4B2-CB08-42CE-A814-FBDF345C2F43}"/>
              </a:ext>
            </a:extLst>
          </p:cNvPr>
          <p:cNvSpPr>
            <a:spLocks noGrp="1"/>
          </p:cNvSpPr>
          <p:nvPr>
            <p:ph type="sldNum" sz="quarter" idx="4"/>
          </p:nvPr>
        </p:nvSpPr>
        <p:spPr>
          <a:xfrm>
            <a:off x="11563400" y="6397197"/>
            <a:ext cx="428710" cy="308845"/>
          </a:xfrm>
          <a:prstGeom prst="rect">
            <a:avLst/>
          </a:prstGeom>
        </p:spPr>
        <p:txBody>
          <a:bodyPr vert="horz" lIns="36000" tIns="36000" rIns="36000" bIns="36000" rtlCol="0" anchor="ctr"/>
          <a:lstStyle>
            <a:lvl1pPr algn="r">
              <a:defRPr sz="1000">
                <a:solidFill>
                  <a:schemeClr val="tx1"/>
                </a:solidFill>
              </a:defRPr>
            </a:lvl1pPr>
          </a:lstStyle>
          <a:p>
            <a:fld id="{C014DD1E-5D91-48A3-AD6D-45FBA980D106}" type="slidenum">
              <a:rPr lang="en-US" smtClean="0"/>
              <a:pPr/>
              <a:t>‹#›</a:t>
            </a:fld>
            <a:endParaRPr lang="en-US" dirty="0"/>
          </a:p>
        </p:txBody>
      </p:sp>
      <p:sp>
        <p:nvSpPr>
          <p:cNvPr id="10" name="Title Placeholder 1">
            <a:extLst>
              <a:ext uri="{FF2B5EF4-FFF2-40B4-BE49-F238E27FC236}">
                <a16:creationId xmlns:a16="http://schemas.microsoft.com/office/drawing/2014/main" id="{B770C392-3003-4C35-9625-BB041F8257BA}"/>
              </a:ext>
            </a:extLst>
          </p:cNvPr>
          <p:cNvSpPr>
            <a:spLocks noGrp="1"/>
          </p:cNvSpPr>
          <p:nvPr>
            <p:ph type="title"/>
          </p:nvPr>
        </p:nvSpPr>
        <p:spPr>
          <a:xfrm>
            <a:off x="190356" y="100750"/>
            <a:ext cx="9503571" cy="882654"/>
          </a:xfrm>
          <a:prstGeom prst="rect">
            <a:avLst/>
          </a:prstGeom>
        </p:spPr>
        <p:txBody>
          <a:bodyPr vert="horz" lIns="108000" tIns="36000" rIns="108000" bIns="36000" rtlCol="0" anchor="ctr" anchorCtr="0">
            <a:normAutofit/>
          </a:bodyPr>
          <a:lstStyle/>
          <a:p>
            <a:r>
              <a:rPr lang="en-US"/>
              <a:t>Click to edit Master title style</a:t>
            </a:r>
            <a:endParaRPr dirty="0"/>
          </a:p>
        </p:txBody>
      </p:sp>
      <p:sp>
        <p:nvSpPr>
          <p:cNvPr id="11" name="Text Placeholder 2">
            <a:extLst>
              <a:ext uri="{FF2B5EF4-FFF2-40B4-BE49-F238E27FC236}">
                <a16:creationId xmlns:a16="http://schemas.microsoft.com/office/drawing/2014/main" id="{90CBFB32-9F46-4F2F-8A54-9EE8BED27855}"/>
              </a:ext>
            </a:extLst>
          </p:cNvPr>
          <p:cNvSpPr>
            <a:spLocks noGrp="1"/>
          </p:cNvSpPr>
          <p:nvPr>
            <p:ph type="body" idx="1"/>
          </p:nvPr>
        </p:nvSpPr>
        <p:spPr>
          <a:xfrm>
            <a:off x="190363" y="1138844"/>
            <a:ext cx="11801748" cy="5242906"/>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284950972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5" r:id="rId15"/>
    <p:sldLayoutId id="2147483662" r:id="rId16"/>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txStyles>
    <p:titleStyle>
      <a:lvl1pPr algn="l" defTabSz="1218072" rtl="0" eaLnBrk="1" latinLnBrk="1" hangingPunct="1">
        <a:spcBef>
          <a:spcPct val="0"/>
        </a:spcBef>
        <a:buNone/>
        <a:defRPr sz="3997" b="1" kern="1200">
          <a:solidFill>
            <a:schemeClr val="tx1"/>
          </a:solidFill>
          <a:latin typeface="+mj-lt"/>
          <a:ea typeface="+mj-ea"/>
          <a:cs typeface="+mj-cs"/>
        </a:defRPr>
      </a:lvl1pPr>
    </p:titleStyle>
    <p:bodyStyle>
      <a:lvl1pPr marL="456778" indent="-456778" algn="l" defTabSz="1218072" rtl="0" eaLnBrk="1" latinLnBrk="1" hangingPunct="1">
        <a:lnSpc>
          <a:spcPct val="105000"/>
        </a:lnSpc>
        <a:spcBef>
          <a:spcPts val="600"/>
        </a:spcBef>
        <a:spcAft>
          <a:spcPts val="600"/>
        </a:spcAft>
        <a:buFont typeface="Wingdings" panose="05000000000000000000" pitchFamily="2" charset="2"/>
        <a:buChar char="§"/>
        <a:defRPr sz="3397" kern="1200">
          <a:solidFill>
            <a:schemeClr val="tx1"/>
          </a:solidFill>
          <a:latin typeface="+mn-lt"/>
          <a:ea typeface="+mn-ea"/>
          <a:cs typeface="+mn-cs"/>
        </a:defRPr>
      </a:lvl1pPr>
      <a:lvl2pPr marL="989684" indent="-380648" algn="l" defTabSz="1218072" rtl="0" eaLnBrk="1" latinLnBrk="1" hangingPunct="1">
        <a:lnSpc>
          <a:spcPct val="105000"/>
        </a:lnSpc>
        <a:spcBef>
          <a:spcPts val="600"/>
        </a:spcBef>
        <a:spcAft>
          <a:spcPts val="600"/>
        </a:spcAft>
        <a:buFont typeface="Wingdings" panose="05000000000000000000" pitchFamily="2" charset="2"/>
        <a:buChar char="§"/>
        <a:defRPr sz="3197" kern="1200">
          <a:solidFill>
            <a:schemeClr val="tx1"/>
          </a:solidFill>
          <a:latin typeface="+mn-lt"/>
          <a:ea typeface="+mn-ea"/>
          <a:cs typeface="+mn-cs"/>
        </a:defRPr>
      </a:lvl2pPr>
      <a:lvl3pPr marL="1522591" indent="-304519" algn="l" defTabSz="1218072" rtl="0" eaLnBrk="1" latinLnBrk="1" hangingPunct="1">
        <a:lnSpc>
          <a:spcPct val="105000"/>
        </a:lnSpc>
        <a:spcBef>
          <a:spcPts val="600"/>
        </a:spcBef>
        <a:spcAft>
          <a:spcPts val="600"/>
        </a:spcAft>
        <a:buFont typeface="Wingdings" panose="05000000000000000000" pitchFamily="2" charset="2"/>
        <a:buChar char="§"/>
        <a:defRPr sz="2997" kern="1200">
          <a:solidFill>
            <a:schemeClr val="tx1"/>
          </a:solidFill>
          <a:latin typeface="+mn-lt"/>
          <a:ea typeface="+mn-ea"/>
          <a:cs typeface="+mn-cs"/>
        </a:defRPr>
      </a:lvl3pPr>
      <a:lvl4pPr marL="2131627" indent="-304519" algn="l" defTabSz="1218072" rtl="0" eaLnBrk="1" latinLnBrk="1" hangingPunct="1">
        <a:lnSpc>
          <a:spcPct val="105000"/>
        </a:lnSpc>
        <a:spcBef>
          <a:spcPts val="600"/>
        </a:spcBef>
        <a:spcAft>
          <a:spcPts val="600"/>
        </a:spcAft>
        <a:buFont typeface="Wingdings" panose="05000000000000000000" pitchFamily="2" charset="2"/>
        <a:buChar char="§"/>
        <a:defRPr sz="2797" kern="1200">
          <a:solidFill>
            <a:schemeClr val="tx1"/>
          </a:solidFill>
          <a:latin typeface="+mn-lt"/>
          <a:ea typeface="+mn-ea"/>
          <a:cs typeface="+mn-cs"/>
        </a:defRPr>
      </a:lvl4pPr>
      <a:lvl5pPr marL="2740663" indent="-304519" algn="l" defTabSz="1218072" rtl="0" eaLnBrk="1" latinLnBrk="1" hangingPunct="1">
        <a:lnSpc>
          <a:spcPct val="105000"/>
        </a:lnSpc>
        <a:spcBef>
          <a:spcPts val="600"/>
        </a:spcBef>
        <a:spcAft>
          <a:spcPts val="600"/>
        </a:spcAft>
        <a:buFont typeface="Wingdings" panose="05000000000000000000" pitchFamily="2" charset="2"/>
        <a:buChar char="§"/>
        <a:defRPr sz="2597" kern="1200">
          <a:solidFill>
            <a:schemeClr val="tx1"/>
          </a:solidFill>
          <a:latin typeface="+mn-lt"/>
          <a:ea typeface="+mn-ea"/>
          <a:cs typeface="+mn-cs"/>
        </a:defRPr>
      </a:lvl5pPr>
      <a:lvl6pPr marL="3349699" indent="-304519" algn="l" defTabSz="1218072" rtl="0" eaLnBrk="1" latinLnBrk="1" hangingPunct="1">
        <a:spcBef>
          <a:spcPct val="20000"/>
        </a:spcBef>
        <a:buFont typeface="Arial" pitchFamily="34" charset="0"/>
        <a:buChar char="•"/>
        <a:defRPr sz="2664" kern="1200">
          <a:solidFill>
            <a:schemeClr val="tx1"/>
          </a:solidFill>
          <a:latin typeface="+mn-lt"/>
          <a:ea typeface="+mn-ea"/>
          <a:cs typeface="+mn-cs"/>
        </a:defRPr>
      </a:lvl6pPr>
      <a:lvl7pPr marL="3958736" indent="-304519" algn="l" defTabSz="1218072" rtl="0" eaLnBrk="1" latinLnBrk="1" hangingPunct="1">
        <a:spcBef>
          <a:spcPct val="20000"/>
        </a:spcBef>
        <a:buFont typeface="Arial" pitchFamily="34" charset="0"/>
        <a:buChar char="•"/>
        <a:defRPr sz="2664" kern="1200">
          <a:solidFill>
            <a:schemeClr val="tx1"/>
          </a:solidFill>
          <a:latin typeface="+mn-lt"/>
          <a:ea typeface="+mn-ea"/>
          <a:cs typeface="+mn-cs"/>
        </a:defRPr>
      </a:lvl7pPr>
      <a:lvl8pPr marL="4567772" indent="-304519" algn="l" defTabSz="1218072" rtl="0" eaLnBrk="1" latinLnBrk="1" hangingPunct="1">
        <a:spcBef>
          <a:spcPct val="20000"/>
        </a:spcBef>
        <a:buFont typeface="Arial" pitchFamily="34" charset="0"/>
        <a:buChar char="•"/>
        <a:defRPr sz="2664" kern="1200">
          <a:solidFill>
            <a:schemeClr val="tx1"/>
          </a:solidFill>
          <a:latin typeface="+mn-lt"/>
          <a:ea typeface="+mn-ea"/>
          <a:cs typeface="+mn-cs"/>
        </a:defRPr>
      </a:lvl8pPr>
      <a:lvl9pPr marL="5176808" indent="-304519" algn="l" defTabSz="1218072" rtl="0" eaLnBrk="1" latinLnBrk="1" hangingPunct="1">
        <a:spcBef>
          <a:spcPct val="20000"/>
        </a:spcBef>
        <a:buFont typeface="Arial" pitchFamily="34" charset="0"/>
        <a:buChar char="•"/>
        <a:defRPr sz="2664" kern="1200">
          <a:solidFill>
            <a:schemeClr val="tx1"/>
          </a:solidFill>
          <a:latin typeface="+mn-lt"/>
          <a:ea typeface="+mn-ea"/>
          <a:cs typeface="+mn-cs"/>
        </a:defRPr>
      </a:lvl9pPr>
    </p:bodyStyle>
    <p:otherStyle>
      <a:defPPr>
        <a:defRPr lang="ko-KR"/>
      </a:defPPr>
      <a:lvl1pPr marL="0" algn="l" defTabSz="1218072" rtl="0" eaLnBrk="1" latinLnBrk="1" hangingPunct="1">
        <a:defRPr sz="2397" kern="1200">
          <a:solidFill>
            <a:schemeClr val="tx1"/>
          </a:solidFill>
          <a:latin typeface="+mn-lt"/>
          <a:ea typeface="+mn-ea"/>
          <a:cs typeface="+mn-cs"/>
        </a:defRPr>
      </a:lvl1pPr>
      <a:lvl2pPr marL="609036" algn="l" defTabSz="1218072" rtl="0" eaLnBrk="1" latinLnBrk="1" hangingPunct="1">
        <a:defRPr sz="2397" kern="1200">
          <a:solidFill>
            <a:schemeClr val="tx1"/>
          </a:solidFill>
          <a:latin typeface="+mn-lt"/>
          <a:ea typeface="+mn-ea"/>
          <a:cs typeface="+mn-cs"/>
        </a:defRPr>
      </a:lvl2pPr>
      <a:lvl3pPr marL="1218072" algn="l" defTabSz="1218072" rtl="0" eaLnBrk="1" latinLnBrk="1" hangingPunct="1">
        <a:defRPr sz="2397" kern="1200">
          <a:solidFill>
            <a:schemeClr val="tx1"/>
          </a:solidFill>
          <a:latin typeface="+mn-lt"/>
          <a:ea typeface="+mn-ea"/>
          <a:cs typeface="+mn-cs"/>
        </a:defRPr>
      </a:lvl3pPr>
      <a:lvl4pPr marL="1827109" algn="l" defTabSz="1218072" rtl="0" eaLnBrk="1" latinLnBrk="1" hangingPunct="1">
        <a:defRPr sz="2397" kern="1200">
          <a:solidFill>
            <a:schemeClr val="tx1"/>
          </a:solidFill>
          <a:latin typeface="+mn-lt"/>
          <a:ea typeface="+mn-ea"/>
          <a:cs typeface="+mn-cs"/>
        </a:defRPr>
      </a:lvl4pPr>
      <a:lvl5pPr marL="2436145" algn="l" defTabSz="1218072" rtl="0" eaLnBrk="1" latinLnBrk="1" hangingPunct="1">
        <a:defRPr sz="2397" kern="1200">
          <a:solidFill>
            <a:schemeClr val="tx1"/>
          </a:solidFill>
          <a:latin typeface="+mn-lt"/>
          <a:ea typeface="+mn-ea"/>
          <a:cs typeface="+mn-cs"/>
        </a:defRPr>
      </a:lvl5pPr>
      <a:lvl6pPr marL="3045182" algn="l" defTabSz="1218072" rtl="0" eaLnBrk="1" latinLnBrk="1" hangingPunct="1">
        <a:defRPr sz="2397" kern="1200">
          <a:solidFill>
            <a:schemeClr val="tx1"/>
          </a:solidFill>
          <a:latin typeface="+mn-lt"/>
          <a:ea typeface="+mn-ea"/>
          <a:cs typeface="+mn-cs"/>
        </a:defRPr>
      </a:lvl6pPr>
      <a:lvl7pPr marL="3654218" algn="l" defTabSz="1218072" rtl="0" eaLnBrk="1" latinLnBrk="1" hangingPunct="1">
        <a:defRPr sz="2397" kern="1200">
          <a:solidFill>
            <a:schemeClr val="tx1"/>
          </a:solidFill>
          <a:latin typeface="+mn-lt"/>
          <a:ea typeface="+mn-ea"/>
          <a:cs typeface="+mn-cs"/>
        </a:defRPr>
      </a:lvl7pPr>
      <a:lvl8pPr marL="4263254" algn="l" defTabSz="1218072" rtl="0" eaLnBrk="1" latinLnBrk="1" hangingPunct="1">
        <a:defRPr sz="2397" kern="1200">
          <a:solidFill>
            <a:schemeClr val="tx1"/>
          </a:solidFill>
          <a:latin typeface="+mn-lt"/>
          <a:ea typeface="+mn-ea"/>
          <a:cs typeface="+mn-cs"/>
        </a:defRPr>
      </a:lvl8pPr>
      <a:lvl9pPr marL="4872290" algn="l" defTabSz="1218072" rtl="0" eaLnBrk="1" latinLnBrk="1" hangingPunct="1">
        <a:defRPr sz="239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2160" userDrawn="1">
          <p15:clr>
            <a:srgbClr val="F26B43"/>
          </p15:clr>
        </p15:guide>
        <p15:guide id="4" pos="18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oftuni.b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hyperlink" Target="https://softuni.bg/courses/csharp-oop-advanced-high-quality-code"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hyperlink" Target="https://netpeak.bg/" TargetMode="External"/><Relationship Id="rId18" Type="http://schemas.openxmlformats.org/officeDocument/2006/relationships/image" Target="../media/image54.png"/><Relationship Id="rId26" Type="http://schemas.openxmlformats.org/officeDocument/2006/relationships/image" Target="../media/image35.png"/><Relationship Id="rId3" Type="http://schemas.openxmlformats.org/officeDocument/2006/relationships/hyperlink" Target="http://www.infragistics.com/" TargetMode="External"/><Relationship Id="rId21" Type="http://schemas.openxmlformats.org/officeDocument/2006/relationships/hyperlink" Target="https://www.sbtech.com/" TargetMode="External"/><Relationship Id="rId7" Type="http://schemas.openxmlformats.org/officeDocument/2006/relationships/hyperlink" Target="codexio.bg" TargetMode="External"/><Relationship Id="rId12" Type="http://schemas.openxmlformats.org/officeDocument/2006/relationships/image" Target="../media/image52.png"/><Relationship Id="rId17" Type="http://schemas.openxmlformats.org/officeDocument/2006/relationships/hyperlink" Target="http://www.telenor.bg/" TargetMode="External"/><Relationship Id="rId25" Type="http://schemas.openxmlformats.org/officeDocument/2006/relationships/hyperlink" Target="https://www.superhosting.bg/" TargetMode="External"/><Relationship Id="rId2" Type="http://schemas.openxmlformats.org/officeDocument/2006/relationships/notesSlide" Target="../notesSlides/notesSlide25.xml"/><Relationship Id="rId16" Type="http://schemas.openxmlformats.org/officeDocument/2006/relationships/image" Target="../media/image53.png"/><Relationship Id="rId20" Type="http://schemas.openxmlformats.org/officeDocument/2006/relationships/image" Target="../media/image55.png"/><Relationship Id="rId1" Type="http://schemas.openxmlformats.org/officeDocument/2006/relationships/slideLayout" Target="../slideLayouts/slideLayout6.xml"/><Relationship Id="rId6" Type="http://schemas.openxmlformats.org/officeDocument/2006/relationships/image" Target="../media/image50.png"/><Relationship Id="rId11" Type="http://schemas.openxmlformats.org/officeDocument/2006/relationships/hyperlink" Target="https://aeternity.com/" TargetMode="External"/><Relationship Id="rId24" Type="http://schemas.openxmlformats.org/officeDocument/2006/relationships/image" Target="../media/image57.png"/><Relationship Id="rId5" Type="http://schemas.openxmlformats.org/officeDocument/2006/relationships/hyperlink" Target="https://www.indeavr.com/en" TargetMode="External"/><Relationship Id="rId15" Type="http://schemas.openxmlformats.org/officeDocument/2006/relationships/hyperlink" Target="https://www.softwaregroup.com/" TargetMode="External"/><Relationship Id="rId23" Type="http://schemas.openxmlformats.org/officeDocument/2006/relationships/hyperlink" Target="http://www.postbank.bg/" TargetMode="External"/><Relationship Id="rId28" Type="http://schemas.openxmlformats.org/officeDocument/2006/relationships/image" Target="../media/image58.png"/><Relationship Id="rId10" Type="http://schemas.openxmlformats.org/officeDocument/2006/relationships/image" Target="../media/image51.jpeg"/><Relationship Id="rId19" Type="http://schemas.openxmlformats.org/officeDocument/2006/relationships/hyperlink" Target="http://www.xs-software.com/" TargetMode="External"/><Relationship Id="rId4" Type="http://schemas.openxmlformats.org/officeDocument/2006/relationships/image" Target="../media/image49.png"/><Relationship Id="rId9" Type="http://schemas.openxmlformats.org/officeDocument/2006/relationships/hyperlink" Target="https://www.liebherr.com/en/deu/start/start-page.html" TargetMode="External"/><Relationship Id="rId14" Type="http://schemas.openxmlformats.org/officeDocument/2006/relationships/image" Target="../media/image34.png"/><Relationship Id="rId22" Type="http://schemas.openxmlformats.org/officeDocument/2006/relationships/image" Target="../media/image56.png"/><Relationship Id="rId27" Type="http://schemas.openxmlformats.org/officeDocument/2006/relationships/hyperlink" Target="http://smartit.bg/"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www.world-of-myths.com/" TargetMode="External"/><Relationship Id="rId3" Type="http://schemas.openxmlformats.org/officeDocument/2006/relationships/image" Target="../media/image59.jpeg"/><Relationship Id="rId7" Type="http://schemas.openxmlformats.org/officeDocument/2006/relationships/image" Target="../media/image61.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hyperlink" Target="https://www.onebitsoftware.net/" TargetMode="External"/><Relationship Id="rId11" Type="http://schemas.openxmlformats.org/officeDocument/2006/relationships/image" Target="../media/image63.gif"/><Relationship Id="rId5" Type="http://schemas.openxmlformats.org/officeDocument/2006/relationships/image" Target="../media/image60.png"/><Relationship Id="rId10" Type="http://schemas.openxmlformats.org/officeDocument/2006/relationships/hyperlink" Target="https://www.lukanet.com/" TargetMode="External"/><Relationship Id="rId4" Type="http://schemas.openxmlformats.org/officeDocument/2006/relationships/hyperlink" Target="codexio.bg" TargetMode="External"/><Relationship Id="rId9" Type="http://schemas.openxmlformats.org/officeDocument/2006/relationships/image" Target="../media/image62.jpeg"/></Relationships>
</file>

<file path=ppt/slides/_rels/slide45.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hyperlink" Target="http://softuni.bg/" TargetMode="External"/><Relationship Id="rId7" Type="http://schemas.openxmlformats.org/officeDocument/2006/relationships/hyperlink" Target="https://softuni.org/" TargetMode="External"/><Relationship Id="rId12"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hyperlink" Target="http://forum.softuni.bg/" TargetMode="External"/><Relationship Id="rId11" Type="http://schemas.openxmlformats.org/officeDocument/2006/relationships/image" Target="../media/image36.png"/><Relationship Id="rId5" Type="http://schemas.openxmlformats.org/officeDocument/2006/relationships/hyperlink" Target="https://www.facebook.com/SoftwareUniversity" TargetMode="External"/><Relationship Id="rId10" Type="http://schemas.openxmlformats.org/officeDocument/2006/relationships/hyperlink" Target="http://www.facebook.com/SoftwareUniversity" TargetMode="External"/><Relationship Id="rId4" Type="http://schemas.openxmlformats.org/officeDocument/2006/relationships/hyperlink" Target="http://softuni.foundation/" TargetMode="External"/><Relationship Id="rId9" Type="http://schemas.openxmlformats.org/officeDocument/2006/relationships/image" Target="../media/image38.png"/></Relationships>
</file>

<file path=ppt/slides/_rels/slide46.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dirty="0">
                <a:ea typeface="Calibri"/>
                <a:cs typeface="Calibri"/>
                <a:sym typeface="Calibri"/>
              </a:rPr>
              <a:t>Object Communication and Events</a:t>
            </a:r>
            <a:endParaRPr lang="en-US" dirty="0"/>
          </a:p>
        </p:txBody>
      </p:sp>
      <p:sp>
        <p:nvSpPr>
          <p:cNvPr id="17" name="Text Placeholder 6"/>
          <p:cNvSpPr>
            <a:spLocks noGrp="1"/>
          </p:cNvSpPr>
          <p:nvPr>
            <p:ph type="body" sz="quarter" idx="17"/>
          </p:nvPr>
        </p:nvSpPr>
        <p:spPr/>
        <p:txBody>
          <a:bodyPr/>
          <a:lstStyle/>
          <a:p>
            <a:r>
              <a:rPr lang="en-US" dirty="0" err="1"/>
              <a:t>SoftUni</a:t>
            </a:r>
            <a:r>
              <a:rPr lang="en-US" dirty="0"/>
              <a:t> Team</a:t>
            </a:r>
          </a:p>
        </p:txBody>
      </p:sp>
      <p:sp>
        <p:nvSpPr>
          <p:cNvPr id="18" name="Text Placeholder 7"/>
          <p:cNvSpPr>
            <a:spLocks noGrp="1"/>
          </p:cNvSpPr>
          <p:nvPr>
            <p:ph type="body" sz="quarter" idx="18"/>
          </p:nvPr>
        </p:nvSpPr>
        <p:spPr/>
        <p:txBody>
          <a:bodyPr>
            <a:normAutofit/>
          </a:bodyPr>
          <a:lstStyle/>
          <a:p>
            <a:r>
              <a:rPr lang="en-US" dirty="0"/>
              <a:t>Technical Trainers</a:t>
            </a:r>
          </a:p>
        </p:txBody>
      </p:sp>
      <p:sp>
        <p:nvSpPr>
          <p:cNvPr id="19" name="Text Placeholder 10"/>
          <p:cNvSpPr>
            <a:spLocks noGrp="1"/>
          </p:cNvSpPr>
          <p:nvPr>
            <p:ph type="body" sz="quarter" idx="19"/>
          </p:nvPr>
        </p:nvSpPr>
        <p:spPr/>
        <p:txBody>
          <a:bodyPr>
            <a:normAutofit fontScale="92500"/>
          </a:bodyPr>
          <a:lstStyle/>
          <a:p>
            <a:r>
              <a:rPr lang="en-US" dirty="0"/>
              <a:t>Software University</a:t>
            </a:r>
          </a:p>
        </p:txBody>
      </p:sp>
      <p:sp>
        <p:nvSpPr>
          <p:cNvPr id="20" name="Text Placeholder 11"/>
          <p:cNvSpPr>
            <a:spLocks noGrp="1"/>
          </p:cNvSpPr>
          <p:nvPr>
            <p:ph type="body" sz="quarter" idx="20"/>
          </p:nvPr>
        </p:nvSpPr>
        <p:spPr/>
        <p:txBody>
          <a:bodyPr>
            <a:normAutofit/>
          </a:bodyPr>
          <a:lstStyle/>
          <a:p>
            <a:r>
              <a:rPr lang="en-US" dirty="0">
                <a:hlinkClick r:id="rId3"/>
              </a:rPr>
              <a:t>http://softuni.bg</a:t>
            </a:r>
            <a:endParaRPr lang="en-US" dirty="0"/>
          </a:p>
        </p:txBody>
      </p:sp>
      <p:pic>
        <p:nvPicPr>
          <p:cNvPr id="12" name="Picture 3" descr="C:\Documents\Courses\OOP\OOP Images\20101026061253!Current_event_marke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40234" y="1707823"/>
            <a:ext cx="3908355" cy="2793143"/>
          </a:xfrm>
          <a:prstGeom prst="rect">
            <a:avLst/>
          </a:prstGeom>
          <a:noFill/>
          <a:effectLst>
            <a:innerShdw blurRad="114300">
              <a:prstClr val="black"/>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234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type="body" sz="quarter" idx="10"/>
          </p:nvPr>
        </p:nvSpPr>
        <p:spPr/>
        <p:txBody>
          <a:bodyPr/>
          <a:lstStyle/>
          <a:p>
            <a:r>
              <a:rPr lang="en-US" dirty="0"/>
              <a:t>Invoke</a:t>
            </a:r>
          </a:p>
          <a:p>
            <a:endParaRPr lang="en-US" dirty="0"/>
          </a:p>
          <a:p>
            <a:endParaRPr lang="bg-BG" dirty="0"/>
          </a:p>
          <a:p>
            <a:r>
              <a:rPr lang="en-US" dirty="0"/>
              <a:t>Add to the invocation list</a:t>
            </a:r>
          </a:p>
        </p:txBody>
      </p:sp>
      <p:sp>
        <p:nvSpPr>
          <p:cNvPr id="2" name="Title 1"/>
          <p:cNvSpPr>
            <a:spLocks noGrp="1"/>
          </p:cNvSpPr>
          <p:nvPr>
            <p:ph type="title"/>
          </p:nvPr>
        </p:nvSpPr>
        <p:spPr/>
        <p:txBody>
          <a:bodyPr/>
          <a:lstStyle/>
          <a:p>
            <a:r>
              <a:rPr lang="en-US"/>
              <a:t>Delegate Operations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10</a:t>
            </a:fld>
            <a:endParaRPr lang="en-US" dirty="0"/>
          </a:p>
        </p:txBody>
      </p:sp>
      <p:sp>
        <p:nvSpPr>
          <p:cNvPr id="6" name="Rectangle 5">
            <a:extLst>
              <a:ext uri="{FF2B5EF4-FFF2-40B4-BE49-F238E27FC236}">
                <a16:creationId xmlns:a16="http://schemas.microsoft.com/office/drawing/2014/main" id="{AD1FF434-57C8-4197-BD51-E911190890AD}"/>
              </a:ext>
            </a:extLst>
          </p:cNvPr>
          <p:cNvSpPr>
            <a:spLocks noChangeArrowheads="1"/>
          </p:cNvSpPr>
          <p:nvPr/>
        </p:nvSpPr>
        <p:spPr bwMode="auto">
          <a:xfrm>
            <a:off x="606425" y="1752600"/>
            <a:ext cx="10745787" cy="1384995"/>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cs typeface="Consolas" pitchFamily="49" charset="0"/>
              </a:rPr>
              <a:t>WorkPerfHandler dele = </a:t>
            </a:r>
            <a:endParaRPr lang="bg-BG" sz="2800" b="1" noProof="1">
              <a:latin typeface="Consolas" pitchFamily="49" charset="0"/>
              <a:cs typeface="Consolas" pitchFamily="49" charset="0"/>
            </a:endParaRPr>
          </a:p>
          <a:p>
            <a:r>
              <a:rPr lang="bg-BG" sz="2800" b="1" noProof="1">
                <a:latin typeface="Consolas" pitchFamily="49" charset="0"/>
                <a:cs typeface="Consolas" pitchFamily="49" charset="0"/>
              </a:rPr>
              <a:t>              </a:t>
            </a:r>
            <a:r>
              <a:rPr lang="en-US" sz="2800" b="1" noProof="1">
                <a:latin typeface="Consolas" pitchFamily="49" charset="0"/>
                <a:cs typeface="Consolas" pitchFamily="49" charset="0"/>
              </a:rPr>
              <a:t>new WorkPerfHandler(WorkPerformed); </a:t>
            </a:r>
          </a:p>
          <a:p>
            <a:r>
              <a:rPr lang="en-US" sz="2800" b="1" noProof="1">
                <a:latin typeface="Consolas" pitchFamily="49" charset="0"/>
                <a:cs typeface="Consolas" pitchFamily="49" charset="0"/>
              </a:rPr>
              <a:t>dele(5, WorkType.Golf); </a:t>
            </a:r>
          </a:p>
        </p:txBody>
      </p:sp>
      <p:sp>
        <p:nvSpPr>
          <p:cNvPr id="9" name="Rectangle 8">
            <a:extLst>
              <a:ext uri="{FF2B5EF4-FFF2-40B4-BE49-F238E27FC236}">
                <a16:creationId xmlns:a16="http://schemas.microsoft.com/office/drawing/2014/main" id="{AD1FF434-57C8-4197-BD51-E911190890AD}"/>
              </a:ext>
            </a:extLst>
          </p:cNvPr>
          <p:cNvSpPr>
            <a:spLocks noChangeArrowheads="1"/>
          </p:cNvSpPr>
          <p:nvPr/>
        </p:nvSpPr>
        <p:spPr bwMode="auto">
          <a:xfrm>
            <a:off x="606425" y="3962400"/>
            <a:ext cx="10745787" cy="181588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cs typeface="Consolas" pitchFamily="49" charset="0"/>
              </a:rPr>
              <a:t>var first = new WorkPerfHandler(WorkPerformed);</a:t>
            </a:r>
          </a:p>
          <a:p>
            <a:r>
              <a:rPr lang="en-US" sz="2800" b="1" noProof="1">
                <a:latin typeface="Consolas" pitchFamily="49" charset="0"/>
                <a:cs typeface="Consolas" pitchFamily="49" charset="0"/>
              </a:rPr>
              <a:t>var second = new WorkPerfHandler(WorkPerformedSecond);</a:t>
            </a:r>
            <a:endParaRPr lang="bg-BG" sz="2800" b="1" noProof="1">
              <a:latin typeface="Consolas" pitchFamily="49" charset="0"/>
              <a:cs typeface="Consolas" pitchFamily="49" charset="0"/>
            </a:endParaRPr>
          </a:p>
          <a:p>
            <a:r>
              <a:rPr lang="en-US" sz="2800" b="1" noProof="1">
                <a:latin typeface="Consolas" pitchFamily="49" charset="0"/>
                <a:cs typeface="Consolas" pitchFamily="49" charset="0"/>
              </a:rPr>
              <a:t>first += second;</a:t>
            </a:r>
          </a:p>
          <a:p>
            <a:r>
              <a:rPr lang="en-US" sz="2800" b="1" noProof="1">
                <a:latin typeface="Consolas" pitchFamily="49" charset="0"/>
                <a:cs typeface="Consolas" pitchFamily="49" charset="0"/>
              </a:rPr>
              <a:t>first(5, WorkType.Golf); </a:t>
            </a:r>
          </a:p>
        </p:txBody>
      </p:sp>
    </p:spTree>
    <p:extLst>
      <p:ext uri="{BB962C8B-B14F-4D97-AF65-F5344CB8AC3E}">
        <p14:creationId xmlns:p14="http://schemas.microsoft.com/office/powerpoint/2010/main" val="26900206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lnSpcReduction="10000"/>
          </a:bodyPr>
          <a:lstStyle/>
          <a:p>
            <a:r>
              <a:rPr lang="en-US" dirty="0"/>
              <a:t>Can point to static and instance methods</a:t>
            </a:r>
          </a:p>
          <a:p>
            <a:r>
              <a:rPr lang="en-US" dirty="0"/>
              <a:t>Can point to a sequence of </a:t>
            </a:r>
            <a:r>
              <a:rPr lang="en-US" b="1" dirty="0">
                <a:solidFill>
                  <a:schemeClr val="bg1"/>
                </a:solidFill>
              </a:rPr>
              <a:t>multiple methods</a:t>
            </a:r>
          </a:p>
          <a:p>
            <a:r>
              <a:rPr lang="en-US" dirty="0"/>
              <a:t>Used to perform </a:t>
            </a:r>
            <a:r>
              <a:rPr lang="en-US" b="1" dirty="0">
                <a:solidFill>
                  <a:schemeClr val="bg1"/>
                </a:solidFill>
              </a:rPr>
              <a:t>callbacks</a:t>
            </a:r>
            <a:r>
              <a:rPr lang="en-US" dirty="0"/>
              <a:t> invocations</a:t>
            </a:r>
          </a:p>
          <a:p>
            <a:r>
              <a:rPr lang="en-US" dirty="0"/>
              <a:t>Used to implement the "</a:t>
            </a:r>
            <a:r>
              <a:rPr lang="en-US" b="1" dirty="0">
                <a:solidFill>
                  <a:schemeClr val="bg1"/>
                </a:solidFill>
              </a:rPr>
              <a:t>publish-subscribe</a:t>
            </a:r>
            <a:r>
              <a:rPr lang="en-US" dirty="0"/>
              <a:t>" model</a:t>
            </a:r>
          </a:p>
          <a:p>
            <a:pPr lvl="1"/>
            <a:r>
              <a:rPr lang="en-US" dirty="0"/>
              <a:t>Components publish their events</a:t>
            </a:r>
          </a:p>
          <a:p>
            <a:pPr lvl="2"/>
            <a:r>
              <a:rPr lang="en-US" dirty="0"/>
              <a:t>E.g. </a:t>
            </a:r>
            <a:r>
              <a:rPr lang="en-US" noProof="1"/>
              <a:t>Button</a:t>
            </a:r>
            <a:r>
              <a:rPr lang="en-US" dirty="0"/>
              <a:t> publishes </a:t>
            </a:r>
            <a:r>
              <a:rPr lang="en-US" b="1" noProof="1">
                <a:solidFill>
                  <a:schemeClr val="bg1"/>
                </a:solidFill>
              </a:rPr>
              <a:t>Click</a:t>
            </a:r>
            <a:r>
              <a:rPr lang="en-US" dirty="0"/>
              <a:t> and </a:t>
            </a:r>
            <a:r>
              <a:rPr lang="en-US" b="1" noProof="1">
                <a:solidFill>
                  <a:schemeClr val="bg1"/>
                </a:solidFill>
              </a:rPr>
              <a:t>MouseOver</a:t>
            </a:r>
            <a:r>
              <a:rPr lang="en-US" dirty="0"/>
              <a:t> </a:t>
            </a:r>
            <a:r>
              <a:rPr lang="en-US" b="1" dirty="0">
                <a:solidFill>
                  <a:schemeClr val="bg1"/>
                </a:solidFill>
              </a:rPr>
              <a:t>events</a:t>
            </a:r>
          </a:p>
          <a:p>
            <a:pPr lvl="1"/>
            <a:r>
              <a:rPr lang="en-US" dirty="0"/>
              <a:t>Other components </a:t>
            </a:r>
            <a:r>
              <a:rPr lang="en-US" b="1" dirty="0">
                <a:solidFill>
                  <a:schemeClr val="bg1"/>
                </a:solidFill>
              </a:rPr>
              <a:t>subscribe to events</a:t>
            </a:r>
          </a:p>
          <a:p>
            <a:pPr lvl="2"/>
            <a:r>
              <a:rPr lang="en-US" dirty="0"/>
              <a:t>E.g. </a:t>
            </a:r>
            <a:r>
              <a:rPr lang="en-US" noProof="1"/>
              <a:t>LoginForm</a:t>
            </a:r>
            <a:r>
              <a:rPr lang="en-US" dirty="0"/>
              <a:t> subscribes to </a:t>
            </a:r>
            <a:r>
              <a:rPr lang="en-US" b="1" noProof="1">
                <a:solidFill>
                  <a:schemeClr val="bg1"/>
                </a:solidFill>
              </a:rPr>
              <a:t>LoginButton.Click</a:t>
            </a:r>
          </a:p>
        </p:txBody>
      </p:sp>
      <p:sp>
        <p:nvSpPr>
          <p:cNvPr id="2" name="Title 1"/>
          <p:cNvSpPr>
            <a:spLocks noGrp="1"/>
          </p:cNvSpPr>
          <p:nvPr>
            <p:ph type="title"/>
          </p:nvPr>
        </p:nvSpPr>
        <p:spPr/>
        <p:txBody>
          <a:bodyPr/>
          <a:lstStyle/>
          <a:p>
            <a:r>
              <a:rPr lang="en-US"/>
              <a:t>Delegates Constraints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11</a:t>
            </a:fld>
            <a:endParaRPr lang="en-US" dirty="0"/>
          </a:p>
        </p:txBody>
      </p:sp>
    </p:spTree>
    <p:extLst>
      <p:ext uri="{BB962C8B-B14F-4D97-AF65-F5344CB8AC3E}">
        <p14:creationId xmlns:p14="http://schemas.microsoft.com/office/powerpoint/2010/main" val="2758516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chor="ctr" anchorCtr="0"/>
          <a:lstStyle/>
          <a:p>
            <a:pPr>
              <a:lnSpc>
                <a:spcPts val="4000"/>
              </a:lnSpc>
              <a:defRPr/>
            </a:pPr>
            <a:r>
              <a:rPr lang="en-US"/>
              <a:t>Delegates Example</a:t>
            </a:r>
            <a:endParaRPr lang="bg-BG" sz="4000" dirty="0"/>
          </a:p>
        </p:txBody>
      </p:sp>
      <p:sp>
        <p:nvSpPr>
          <p:cNvPr id="5" name="Slide Number Placeholder 4"/>
          <p:cNvSpPr>
            <a:spLocks noGrp="1"/>
          </p:cNvSpPr>
          <p:nvPr>
            <p:ph type="sldNum" sz="quarter" idx="13"/>
          </p:nvPr>
        </p:nvSpPr>
        <p:spPr/>
        <p:txBody>
          <a:bodyPr/>
          <a:lstStyle/>
          <a:p>
            <a:fld id="{C014DD1E-5D91-48A3-AD6D-45FBA980D106}" type="slidenum">
              <a:rPr lang="en-US" smtClean="0"/>
              <a:pPr/>
              <a:t>12</a:t>
            </a:fld>
            <a:endParaRPr lang="en-US" dirty="0"/>
          </a:p>
        </p:txBody>
      </p:sp>
      <p:sp>
        <p:nvSpPr>
          <p:cNvPr id="11" name="Text Placeholder 5"/>
          <p:cNvSpPr txBox="1">
            <a:spLocks/>
          </p:cNvSpPr>
          <p:nvPr/>
        </p:nvSpPr>
        <p:spPr>
          <a:xfrm>
            <a:off x="461224" y="1288640"/>
            <a:ext cx="11266376" cy="5262979"/>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defPPr>
              <a:defRPr lang="en-US"/>
            </a:defPPr>
            <a:lvl1pPr>
              <a:defRPr sz="2800" b="1">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r>
              <a:rPr lang="en-US" dirty="0"/>
              <a:t>static void </a:t>
            </a:r>
            <a:r>
              <a:rPr lang="en-US" dirty="0" err="1"/>
              <a:t>DoWork</a:t>
            </a:r>
            <a:r>
              <a:rPr lang="en-US" dirty="0"/>
              <a:t>(</a:t>
            </a:r>
            <a:r>
              <a:rPr lang="en-US" dirty="0" err="1"/>
              <a:t>WorkPerformedHandler</a:t>
            </a:r>
            <a:r>
              <a:rPr lang="en-US" dirty="0"/>
              <a:t> del)</a:t>
            </a:r>
          </a:p>
          <a:p>
            <a:r>
              <a:rPr lang="en-US" dirty="0"/>
              <a:t>{</a:t>
            </a:r>
          </a:p>
          <a:p>
            <a:r>
              <a:rPr lang="en-US" dirty="0"/>
              <a:t>  del(5, </a:t>
            </a:r>
            <a:r>
              <a:rPr lang="en-US" dirty="0" err="1"/>
              <a:t>WorkType.Golf</a:t>
            </a:r>
            <a:r>
              <a:rPr lang="en-US" dirty="0"/>
              <a:t>);</a:t>
            </a:r>
          </a:p>
          <a:p>
            <a:r>
              <a:rPr lang="en-US" dirty="0"/>
              <a:t>} </a:t>
            </a:r>
          </a:p>
          <a:p>
            <a:r>
              <a:rPr lang="en-US" dirty="0"/>
              <a:t>static void WorkPerformed(int hours, WorkType workType)</a:t>
            </a:r>
          </a:p>
          <a:p>
            <a:r>
              <a:rPr lang="en-US" dirty="0"/>
              <a:t>{</a:t>
            </a:r>
          </a:p>
          <a:p>
            <a:r>
              <a:rPr lang="en-US" dirty="0"/>
              <a:t>  Console.WriteLine("WorkPerformed " + hours.ToString()  </a:t>
            </a:r>
          </a:p>
          <a:p>
            <a:r>
              <a:rPr lang="en-US" dirty="0"/>
              <a:t>                             + " hours of " + workType);</a:t>
            </a:r>
          </a:p>
          <a:p>
            <a:r>
              <a:rPr lang="en-US" dirty="0"/>
              <a:t>}</a:t>
            </a:r>
          </a:p>
          <a:p>
            <a:r>
              <a:rPr lang="en-US" i="1" dirty="0">
                <a:solidFill>
                  <a:schemeClr val="accent2"/>
                </a:solidFill>
              </a:rPr>
              <a:t>//</a:t>
            </a:r>
            <a:r>
              <a:rPr lang="en-US" dirty="0">
                <a:solidFill>
                  <a:schemeClr val="accent2"/>
                </a:solidFill>
              </a:rPr>
              <a:t>TODO:</a:t>
            </a:r>
            <a:r>
              <a:rPr lang="en-US" i="1" dirty="0">
                <a:solidFill>
                  <a:schemeClr val="accent2"/>
                </a:solidFill>
              </a:rPr>
              <a:t> Implement same logic in next two methods:</a:t>
            </a:r>
          </a:p>
          <a:p>
            <a:r>
              <a:rPr lang="en-US" i="1" dirty="0">
                <a:solidFill>
                  <a:schemeClr val="accent2"/>
                </a:solidFill>
              </a:rPr>
              <a:t>//WorkPerformedSecond(int hours, WorkType workType)</a:t>
            </a:r>
          </a:p>
          <a:p>
            <a:r>
              <a:rPr lang="en-US" i="1" dirty="0">
                <a:solidFill>
                  <a:schemeClr val="accent2"/>
                </a:solidFill>
              </a:rPr>
              <a:t>//WorkPerformedThird(int hours, WorkType workType)</a:t>
            </a:r>
          </a:p>
        </p:txBody>
      </p:sp>
    </p:spTree>
    <p:extLst>
      <p:ext uri="{BB962C8B-B14F-4D97-AF65-F5344CB8AC3E}">
        <p14:creationId xmlns:p14="http://schemas.microsoft.com/office/powerpoint/2010/main" val="6881941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943C95-9C7A-482E-9EC5-2F2C01E79F69}"/>
              </a:ext>
            </a:extLst>
          </p:cNvPr>
          <p:cNvSpPr>
            <a:spLocks noGrp="1"/>
          </p:cNvSpPr>
          <p:nvPr>
            <p:ph type="body" sz="quarter" idx="10"/>
          </p:nvPr>
        </p:nvSpPr>
        <p:spPr/>
        <p:txBody>
          <a:bodyPr/>
          <a:lstStyle/>
          <a:p>
            <a:r>
              <a:rPr lang="en-US" dirty="0"/>
              <a:t>Events</a:t>
            </a:r>
            <a:endParaRPr lang="en-GB" dirty="0"/>
          </a:p>
        </p:txBody>
      </p:sp>
      <p:sp>
        <p:nvSpPr>
          <p:cNvPr id="5" name="Text Placeholder 4">
            <a:extLst>
              <a:ext uri="{FF2B5EF4-FFF2-40B4-BE49-F238E27FC236}">
                <a16:creationId xmlns:a16="http://schemas.microsoft.com/office/drawing/2014/main" id="{722A95A4-A398-4C35-8E65-1E6097230B19}"/>
              </a:ext>
            </a:extLst>
          </p:cNvPr>
          <p:cNvSpPr>
            <a:spLocks noGrp="1"/>
          </p:cNvSpPr>
          <p:nvPr>
            <p:ph type="body" sz="quarter" idx="11"/>
          </p:nvPr>
        </p:nvSpPr>
        <p:spPr/>
        <p:txBody>
          <a:bodyPr/>
          <a:lstStyle/>
          <a:p>
            <a:r>
              <a:rPr lang="en-GB" dirty="0"/>
              <a:t>Overview</a:t>
            </a:r>
          </a:p>
        </p:txBody>
      </p:sp>
      <p:pic>
        <p:nvPicPr>
          <p:cNvPr id="3" name="Picture 2"/>
          <p:cNvPicPr>
            <a:picLocks noChangeAspect="1"/>
          </p:cNvPicPr>
          <p:nvPr/>
        </p:nvPicPr>
        <p:blipFill>
          <a:blip r:embed="rId2"/>
          <a:stretch>
            <a:fillRect/>
          </a:stretch>
        </p:blipFill>
        <p:spPr>
          <a:xfrm>
            <a:off x="3503612" y="829797"/>
            <a:ext cx="4560846" cy="3620282"/>
          </a:xfrm>
          <a:prstGeom prst="rect">
            <a:avLst/>
          </a:prstGeom>
        </p:spPr>
      </p:pic>
    </p:spTree>
    <p:extLst>
      <p:ext uri="{BB962C8B-B14F-4D97-AF65-F5344CB8AC3E}">
        <p14:creationId xmlns:p14="http://schemas.microsoft.com/office/powerpoint/2010/main" val="33419145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Events are notifications</a:t>
            </a:r>
          </a:p>
          <a:p>
            <a:r>
              <a:rPr lang="en-US" dirty="0"/>
              <a:t>Play a central role in the .NET world</a:t>
            </a:r>
          </a:p>
          <a:p>
            <a:r>
              <a:rPr lang="en-US" dirty="0"/>
              <a:t>Provide a way to trigger notifications from </a:t>
            </a:r>
            <a:br>
              <a:rPr lang="en-US" dirty="0"/>
            </a:br>
            <a:r>
              <a:rPr lang="en-US" dirty="0"/>
              <a:t>end users or from objects</a:t>
            </a:r>
          </a:p>
        </p:txBody>
      </p:sp>
      <p:sp>
        <p:nvSpPr>
          <p:cNvPr id="2" name="Title 1"/>
          <p:cNvSpPr>
            <a:spLocks noGrp="1"/>
          </p:cNvSpPr>
          <p:nvPr>
            <p:ph type="title"/>
          </p:nvPr>
        </p:nvSpPr>
        <p:spPr/>
        <p:txBody>
          <a:bodyPr/>
          <a:lstStyle/>
          <a:p>
            <a:r>
              <a:rPr lang="en-US"/>
              <a:t>What are Events?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14</a:t>
            </a:fld>
            <a:endParaRPr lang="en-US" dirty="0"/>
          </a:p>
        </p:txBody>
      </p:sp>
    </p:spTree>
    <p:extLst>
      <p:ext uri="{BB962C8B-B14F-4D97-AF65-F5344CB8AC3E}">
        <p14:creationId xmlns:p14="http://schemas.microsoft.com/office/powerpoint/2010/main" val="283137150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Events signal the occurrence of an action/notification</a:t>
            </a:r>
          </a:p>
          <a:p>
            <a:r>
              <a:rPr lang="en-US" dirty="0"/>
              <a:t>Objects that raise events don’t need to explicitly know the </a:t>
            </a:r>
            <a:br>
              <a:rPr lang="en-US" dirty="0"/>
            </a:br>
            <a:r>
              <a:rPr lang="en-US" dirty="0"/>
              <a:t>object that will handle the event</a:t>
            </a:r>
          </a:p>
          <a:p>
            <a:r>
              <a:rPr lang="en-US" dirty="0"/>
              <a:t>Events pass </a:t>
            </a:r>
            <a:r>
              <a:rPr lang="en-US" noProof="1"/>
              <a:t>EventArgs</a:t>
            </a:r>
            <a:r>
              <a:rPr lang="en-US" dirty="0"/>
              <a:t>(event data)</a:t>
            </a:r>
          </a:p>
        </p:txBody>
      </p:sp>
      <p:sp>
        <p:nvSpPr>
          <p:cNvPr id="2" name="Title 1"/>
          <p:cNvSpPr>
            <a:spLocks noGrp="1"/>
          </p:cNvSpPr>
          <p:nvPr>
            <p:ph type="title"/>
          </p:nvPr>
        </p:nvSpPr>
        <p:spPr/>
        <p:txBody>
          <a:bodyPr/>
          <a:lstStyle/>
          <a:p>
            <a:r>
              <a:rPr lang="en-US"/>
              <a:t>What are Events?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15</a:t>
            </a:fld>
            <a:endParaRPr lang="en-US" dirty="0"/>
          </a:p>
        </p:txBody>
      </p:sp>
      <p:grpSp>
        <p:nvGrpSpPr>
          <p:cNvPr id="12" name="Group 11">
            <a:extLst>
              <a:ext uri="{FF2B5EF4-FFF2-40B4-BE49-F238E27FC236}">
                <a16:creationId xmlns:a16="http://schemas.microsoft.com/office/drawing/2014/main" id="{A9BC70D6-97AA-4491-94B3-530FDF2144C5}"/>
              </a:ext>
            </a:extLst>
          </p:cNvPr>
          <p:cNvGrpSpPr/>
          <p:nvPr/>
        </p:nvGrpSpPr>
        <p:grpSpPr>
          <a:xfrm>
            <a:off x="2909961" y="4114800"/>
            <a:ext cx="6368901" cy="1219200"/>
            <a:chOff x="2912127" y="4029891"/>
            <a:chExt cx="6368901" cy="1219200"/>
          </a:xfrm>
        </p:grpSpPr>
        <p:sp>
          <p:nvSpPr>
            <p:cNvPr id="6" name="Text Box 16">
              <a:extLst>
                <a:ext uri="{FF2B5EF4-FFF2-40B4-BE49-F238E27FC236}">
                  <a16:creationId xmlns:a16="http://schemas.microsoft.com/office/drawing/2014/main" id="{94F49E56-789A-4A37-AA11-F750F9DBF215}"/>
                </a:ext>
              </a:extLst>
            </p:cNvPr>
            <p:cNvSpPr txBox="1">
              <a:spLocks noChangeArrowheads="1"/>
            </p:cNvSpPr>
            <p:nvPr/>
          </p:nvSpPr>
          <p:spPr bwMode="auto">
            <a:xfrm>
              <a:off x="2912127" y="4029891"/>
              <a:ext cx="2514600" cy="1219200"/>
            </a:xfrm>
            <a:prstGeom prst="roundRect">
              <a:avLst/>
            </a:prstGeom>
            <a:solidFill>
              <a:srgbClr val="B5DBE5">
                <a:alpha val="14902"/>
              </a:srgbClr>
            </a:solidFill>
            <a:ln w="38100" algn="ctr">
              <a:solidFill>
                <a:schemeClr val="tx1"/>
              </a:solidFill>
              <a:miter lim="800000"/>
              <a:headEnd/>
              <a:tailEnd/>
            </a:ln>
            <a:effectLst/>
          </p:spPr>
          <p:txBody>
            <a:bodyPr wrap="none" anchor="ctr"/>
            <a:lstStyle/>
            <a:p>
              <a:pPr algn="ctr">
                <a:lnSpc>
                  <a:spcPct val="95000"/>
                </a:lnSpc>
                <a:defRPr/>
              </a:pPr>
              <a:r>
                <a:rPr lang="en-US" sz="4400" b="1" noProof="1">
                  <a:latin typeface="Consolas" pitchFamily="49" charset="0"/>
                </a:rPr>
                <a:t>Button</a:t>
              </a:r>
              <a:endParaRPr lang="en-US" sz="2400" b="1" noProof="1">
                <a:latin typeface="Consolas" pitchFamily="49" charset="0"/>
              </a:endParaRPr>
            </a:p>
          </p:txBody>
        </p:sp>
        <p:sp>
          <p:nvSpPr>
            <p:cNvPr id="11" name="Arrow: Right 10">
              <a:extLst>
                <a:ext uri="{FF2B5EF4-FFF2-40B4-BE49-F238E27FC236}">
                  <a16:creationId xmlns:a16="http://schemas.microsoft.com/office/drawing/2014/main" id="{C90FACC5-7648-496D-A1EF-708B90077F82}"/>
                </a:ext>
              </a:extLst>
            </p:cNvPr>
            <p:cNvSpPr/>
            <p:nvPr/>
          </p:nvSpPr>
          <p:spPr bwMode="auto">
            <a:xfrm>
              <a:off x="5852028" y="4029891"/>
              <a:ext cx="3429000" cy="1219200"/>
            </a:xfrm>
            <a:prstGeom prst="rightArrow">
              <a:avLst/>
            </a:prstGeom>
            <a:solidFill>
              <a:schemeClr val="dk2">
                <a:alpha val="80000"/>
              </a:schemeClr>
            </a:solidFill>
            <a:ln w="19050">
              <a:solidFill>
                <a:schemeClr val="tx1">
                  <a:lumMod val="75000"/>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3200" b="1" dirty="0">
                  <a:solidFill>
                    <a:srgbClr val="FFFFFF"/>
                  </a:solidFill>
                  <a:effectLst>
                    <a:outerShdw blurRad="38100" dist="38100" dir="2700000" algn="tl">
                      <a:srgbClr val="000000">
                        <a:alpha val="43137"/>
                      </a:srgbClr>
                    </a:outerShdw>
                  </a:effectLst>
                </a:rPr>
                <a:t>Click Event</a:t>
              </a:r>
            </a:p>
          </p:txBody>
        </p:sp>
      </p:grpSp>
    </p:spTree>
    <p:extLst>
      <p:ext uri="{BB962C8B-B14F-4D97-AF65-F5344CB8AC3E}">
        <p14:creationId xmlns:p14="http://schemas.microsoft.com/office/powerpoint/2010/main" val="11561721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A delegate is a specialized class </a:t>
            </a:r>
            <a:br>
              <a:rPr lang="en-US" dirty="0"/>
            </a:br>
            <a:r>
              <a:rPr lang="en-US" dirty="0"/>
              <a:t>often called a "</a:t>
            </a:r>
            <a:r>
              <a:rPr lang="en-US" b="1" dirty="0">
                <a:solidFill>
                  <a:schemeClr val="bg1"/>
                </a:solidFill>
              </a:rPr>
              <a:t>Function Pointer</a:t>
            </a:r>
            <a:r>
              <a:rPr lang="en-US" dirty="0"/>
              <a:t>"</a:t>
            </a:r>
          </a:p>
          <a:p>
            <a:r>
              <a:rPr lang="en-US" dirty="0"/>
              <a:t>The glue/pipeline between </a:t>
            </a:r>
            <a:br>
              <a:rPr lang="en-US" dirty="0"/>
            </a:br>
            <a:r>
              <a:rPr lang="en-US" dirty="0"/>
              <a:t>an event and an event handler</a:t>
            </a:r>
          </a:p>
          <a:p>
            <a:r>
              <a:rPr lang="en-US" dirty="0"/>
              <a:t>Based on a </a:t>
            </a:r>
            <a:br>
              <a:rPr lang="en-US" dirty="0"/>
            </a:br>
            <a:r>
              <a:rPr lang="en-US" b="1" dirty="0" err="1">
                <a:solidFill>
                  <a:schemeClr val="bg1"/>
                </a:solidFill>
              </a:rPr>
              <a:t>MulticastDelegatebase</a:t>
            </a:r>
            <a:endParaRPr lang="en-US" b="1" dirty="0">
              <a:solidFill>
                <a:schemeClr val="bg1"/>
              </a:solidFill>
            </a:endParaRPr>
          </a:p>
        </p:txBody>
      </p:sp>
      <p:sp>
        <p:nvSpPr>
          <p:cNvPr id="2" name="Title 1"/>
          <p:cNvSpPr>
            <a:spLocks noGrp="1"/>
          </p:cNvSpPr>
          <p:nvPr>
            <p:ph type="title"/>
          </p:nvPr>
        </p:nvSpPr>
        <p:spPr/>
        <p:txBody>
          <a:bodyPr/>
          <a:lstStyle/>
          <a:p>
            <a:r>
              <a:rPr lang="en-US"/>
              <a:t>What is a Delegate?</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16</a:t>
            </a:fld>
            <a:endParaRPr lang="en-US" dirty="0"/>
          </a:p>
        </p:txBody>
      </p:sp>
      <p:pic>
        <p:nvPicPr>
          <p:cNvPr id="6" name="Picture 5"/>
          <p:cNvPicPr>
            <a:picLocks noChangeAspect="1"/>
          </p:cNvPicPr>
          <p:nvPr/>
        </p:nvPicPr>
        <p:blipFill>
          <a:blip r:embed="rId3"/>
          <a:stretch>
            <a:fillRect/>
          </a:stretch>
        </p:blipFill>
        <p:spPr>
          <a:xfrm>
            <a:off x="6637439" y="1295400"/>
            <a:ext cx="5171973" cy="4107450"/>
          </a:xfrm>
          <a:prstGeom prst="rect">
            <a:avLst/>
          </a:prstGeom>
        </p:spPr>
      </p:pic>
    </p:spTree>
    <p:extLst>
      <p:ext uri="{BB962C8B-B14F-4D97-AF65-F5344CB8AC3E}">
        <p14:creationId xmlns:p14="http://schemas.microsoft.com/office/powerpoint/2010/main" val="294486250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Event handler is responsible </a:t>
            </a:r>
            <a:br>
              <a:rPr lang="en-US" dirty="0"/>
            </a:br>
            <a:r>
              <a:rPr lang="en-US" dirty="0"/>
              <a:t>for receiving and processing </a:t>
            </a:r>
            <a:br>
              <a:rPr lang="en-US" dirty="0"/>
            </a:br>
            <a:r>
              <a:rPr lang="en-US" dirty="0"/>
              <a:t>data from a delegate</a:t>
            </a:r>
          </a:p>
          <a:p>
            <a:r>
              <a:rPr lang="en-US" dirty="0"/>
              <a:t>Normally receives </a:t>
            </a:r>
            <a:br>
              <a:rPr lang="en-US" dirty="0"/>
            </a:br>
            <a:r>
              <a:rPr lang="en-US" dirty="0"/>
              <a:t>two parameters: </a:t>
            </a:r>
          </a:p>
          <a:p>
            <a:pPr lvl="1">
              <a:buClr>
                <a:schemeClr val="tx1"/>
              </a:buClr>
            </a:pPr>
            <a:r>
              <a:rPr lang="en-US" b="1" dirty="0">
                <a:solidFill>
                  <a:schemeClr val="bg1"/>
                </a:solidFill>
              </a:rPr>
              <a:t>Sender</a:t>
            </a:r>
            <a:r>
              <a:rPr lang="en-US" dirty="0"/>
              <a:t> </a:t>
            </a:r>
          </a:p>
          <a:p>
            <a:pPr lvl="1">
              <a:buClr>
                <a:schemeClr val="tx1"/>
              </a:buClr>
            </a:pPr>
            <a:r>
              <a:rPr lang="en-US" b="1" dirty="0" err="1">
                <a:solidFill>
                  <a:schemeClr val="bg1"/>
                </a:solidFill>
              </a:rPr>
              <a:t>EventArgs</a:t>
            </a:r>
            <a:endParaRPr lang="en-US" b="1" dirty="0">
              <a:solidFill>
                <a:schemeClr val="bg1"/>
              </a:solidFill>
            </a:endParaRPr>
          </a:p>
          <a:p>
            <a:pPr>
              <a:buClr>
                <a:schemeClr val="tx1"/>
              </a:buClr>
            </a:pPr>
            <a:r>
              <a:rPr lang="en-US" b="1" dirty="0" err="1">
                <a:solidFill>
                  <a:schemeClr val="bg1"/>
                </a:solidFill>
              </a:rPr>
              <a:t>EventArgs</a:t>
            </a:r>
            <a:r>
              <a:rPr lang="en-US" dirty="0"/>
              <a:t> responsible for encapsulating event data</a:t>
            </a:r>
          </a:p>
        </p:txBody>
      </p:sp>
      <p:sp>
        <p:nvSpPr>
          <p:cNvPr id="2" name="Title 1"/>
          <p:cNvSpPr>
            <a:spLocks noGrp="1"/>
          </p:cNvSpPr>
          <p:nvPr>
            <p:ph type="title"/>
          </p:nvPr>
        </p:nvSpPr>
        <p:spPr/>
        <p:txBody>
          <a:bodyPr/>
          <a:lstStyle/>
          <a:p>
            <a:r>
              <a:rPr lang="en-US"/>
              <a:t>What is an EventHandler?</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17</a:t>
            </a:fld>
            <a:endParaRPr lang="en-US" dirty="0"/>
          </a:p>
        </p:txBody>
      </p:sp>
      <p:pic>
        <p:nvPicPr>
          <p:cNvPr id="7" name="Picture 6"/>
          <p:cNvPicPr>
            <a:picLocks noChangeAspect="1"/>
          </p:cNvPicPr>
          <p:nvPr/>
        </p:nvPicPr>
        <p:blipFill>
          <a:blip r:embed="rId3"/>
          <a:stretch>
            <a:fillRect/>
          </a:stretch>
        </p:blipFill>
        <p:spPr>
          <a:xfrm>
            <a:off x="6637439" y="1295400"/>
            <a:ext cx="5171973" cy="4111442"/>
          </a:xfrm>
          <a:prstGeom prst="rect">
            <a:avLst/>
          </a:prstGeom>
        </p:spPr>
      </p:pic>
    </p:spTree>
    <p:extLst>
      <p:ext uri="{BB962C8B-B14F-4D97-AF65-F5344CB8AC3E}">
        <p14:creationId xmlns:p14="http://schemas.microsoft.com/office/powerpoint/2010/main" val="6591339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In component-oriented programming components publish </a:t>
            </a:r>
            <a:br>
              <a:rPr lang="en-US" dirty="0"/>
            </a:br>
            <a:r>
              <a:rPr lang="en-US" dirty="0"/>
              <a:t>events to other components</a:t>
            </a:r>
          </a:p>
          <a:p>
            <a:pPr lvl="1"/>
            <a:r>
              <a:rPr lang="en-US" dirty="0"/>
              <a:t>Events notify that something has happened</a:t>
            </a:r>
          </a:p>
          <a:p>
            <a:r>
              <a:rPr lang="en-US" dirty="0"/>
              <a:t>The object which causes an event is called event sender</a:t>
            </a:r>
            <a:endParaRPr lang="bg-BG" dirty="0"/>
          </a:p>
          <a:p>
            <a:r>
              <a:rPr lang="en-US" dirty="0"/>
              <a:t>The object which receives an event is called event receiver</a:t>
            </a:r>
            <a:endParaRPr lang="bg-BG" dirty="0"/>
          </a:p>
          <a:p>
            <a:r>
              <a:rPr lang="en-US" dirty="0"/>
              <a:t>In order to receive an event, the event receivers should first </a:t>
            </a:r>
            <a:br>
              <a:rPr lang="en-US" dirty="0"/>
            </a:br>
            <a:r>
              <a:rPr lang="en-US" dirty="0"/>
              <a:t>"</a:t>
            </a:r>
            <a:r>
              <a:rPr lang="en-US" b="1" dirty="0">
                <a:solidFill>
                  <a:schemeClr val="bg1"/>
                </a:solidFill>
              </a:rPr>
              <a:t>subscribe to the event</a:t>
            </a:r>
            <a:r>
              <a:rPr lang="en-US" dirty="0"/>
              <a:t>"</a:t>
            </a:r>
            <a:endParaRPr lang="bg-BG" dirty="0"/>
          </a:p>
        </p:txBody>
      </p:sp>
      <p:sp>
        <p:nvSpPr>
          <p:cNvPr id="2" name="Title 1"/>
          <p:cNvSpPr>
            <a:spLocks noGrp="1"/>
          </p:cNvSpPr>
          <p:nvPr>
            <p:ph type="title"/>
          </p:nvPr>
        </p:nvSpPr>
        <p:spPr/>
        <p:txBody>
          <a:bodyPr/>
          <a:lstStyle/>
          <a:p>
            <a:r>
              <a:rPr lang="en-US"/>
              <a:t>Events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18</a:t>
            </a:fld>
            <a:endParaRPr lang="en-US" dirty="0"/>
          </a:p>
        </p:txBody>
      </p:sp>
    </p:spTree>
    <p:extLst>
      <p:ext uri="{BB962C8B-B14F-4D97-AF65-F5344CB8AC3E}">
        <p14:creationId xmlns:p14="http://schemas.microsoft.com/office/powerpoint/2010/main" val="23761540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type="body" sz="quarter" idx="10"/>
          </p:nvPr>
        </p:nvSpPr>
        <p:spPr/>
        <p:txBody>
          <a:bodyPr/>
          <a:lstStyle/>
          <a:p>
            <a:r>
              <a:rPr lang="en-US" dirty="0"/>
              <a:t>Events in C#</a:t>
            </a:r>
            <a:r>
              <a:rPr lang="bg-BG" dirty="0"/>
              <a:t> </a:t>
            </a:r>
            <a:r>
              <a:rPr lang="en-US" dirty="0"/>
              <a:t>are special </a:t>
            </a:r>
            <a:r>
              <a:rPr lang="en-US" b="1" dirty="0">
                <a:solidFill>
                  <a:schemeClr val="bg1"/>
                </a:solidFill>
              </a:rPr>
              <a:t>delegate</a:t>
            </a:r>
            <a:r>
              <a:rPr lang="en-US" dirty="0"/>
              <a:t> instances declared by the keyword</a:t>
            </a:r>
            <a:r>
              <a:rPr lang="bg-BG" dirty="0"/>
              <a:t> </a:t>
            </a:r>
            <a:r>
              <a:rPr lang="en-US" b="1" dirty="0">
                <a:solidFill>
                  <a:schemeClr val="bg1"/>
                </a:solidFill>
              </a:rPr>
              <a:t>event</a:t>
            </a:r>
          </a:p>
          <a:p>
            <a:endParaRPr lang="en-US" dirty="0"/>
          </a:p>
          <a:p>
            <a:pPr marL="0" indent="0">
              <a:buNone/>
            </a:pPr>
            <a:endParaRPr lang="en-US" dirty="0"/>
          </a:p>
          <a:p>
            <a:r>
              <a:rPr lang="en-US" dirty="0"/>
              <a:t>+=  </a:t>
            </a:r>
            <a:r>
              <a:rPr lang="en-US" b="1" dirty="0">
                <a:solidFill>
                  <a:schemeClr val="bg1"/>
                </a:solidFill>
              </a:rPr>
              <a:t>subscribes</a:t>
            </a:r>
            <a:r>
              <a:rPr lang="en-US" dirty="0"/>
              <a:t> for an event</a:t>
            </a:r>
          </a:p>
          <a:p>
            <a:r>
              <a:rPr lang="en-US" dirty="0"/>
              <a:t>-= </a:t>
            </a:r>
            <a:r>
              <a:rPr lang="bg-BG" dirty="0"/>
              <a:t> </a:t>
            </a:r>
            <a:r>
              <a:rPr lang="en-US" b="1" dirty="0">
                <a:solidFill>
                  <a:schemeClr val="bg1"/>
                </a:solidFill>
              </a:rPr>
              <a:t>unsubscribes</a:t>
            </a:r>
            <a:r>
              <a:rPr lang="en-US" dirty="0"/>
              <a:t> for an event</a:t>
            </a:r>
            <a:r>
              <a:rPr lang="bg-BG" dirty="0"/>
              <a:t> </a:t>
            </a:r>
            <a:endParaRPr lang="en-US" dirty="0"/>
          </a:p>
          <a:p>
            <a:endParaRPr lang="en-US" dirty="0"/>
          </a:p>
          <a:p>
            <a:endParaRPr lang="en-US" dirty="0"/>
          </a:p>
        </p:txBody>
      </p:sp>
      <p:sp>
        <p:nvSpPr>
          <p:cNvPr id="2" name="Title 1"/>
          <p:cNvSpPr>
            <a:spLocks noGrp="1"/>
          </p:cNvSpPr>
          <p:nvPr>
            <p:ph type="title"/>
          </p:nvPr>
        </p:nvSpPr>
        <p:spPr/>
        <p:txBody>
          <a:bodyPr/>
          <a:lstStyle/>
          <a:p>
            <a:r>
              <a:rPr lang="en-US"/>
              <a:t>Defining an Event </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19</a:t>
            </a:fld>
            <a:endParaRPr lang="en-US" dirty="0"/>
          </a:p>
        </p:txBody>
      </p:sp>
      <p:sp>
        <p:nvSpPr>
          <p:cNvPr id="5" name="Rectangle 5"/>
          <p:cNvSpPr>
            <a:spLocks noChangeArrowheads="1"/>
          </p:cNvSpPr>
          <p:nvPr/>
        </p:nvSpPr>
        <p:spPr bwMode="auto">
          <a:xfrm>
            <a:off x="836612" y="3243300"/>
            <a:ext cx="9620297" cy="52322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public event EventHandler WorkCompleted;</a:t>
            </a:r>
            <a:endParaRPr lang="bg-BG" sz="2800" b="1" noProof="1">
              <a:latin typeface="Consolas" pitchFamily="49" charset="0"/>
              <a:sym typeface="Wingdings" pitchFamily="2" charset="2"/>
            </a:endParaRPr>
          </a:p>
        </p:txBody>
      </p:sp>
      <p:sp>
        <p:nvSpPr>
          <p:cNvPr id="6" name="Rectangle 5"/>
          <p:cNvSpPr/>
          <p:nvPr/>
        </p:nvSpPr>
        <p:spPr>
          <a:xfrm>
            <a:off x="1446212" y="2209800"/>
            <a:ext cx="8947234" cy="707886"/>
          </a:xfrm>
          <a:prstGeom prst="rect">
            <a:avLst/>
          </a:prstGeom>
        </p:spPr>
        <p:txBody>
          <a:bodyPr wrap="square">
            <a:spAutoFit/>
          </a:bodyPr>
          <a:lstStyle/>
          <a:p>
            <a:pPr algn="ctr"/>
            <a:endParaRPr lang="en-US" sz="4000" b="1" dirty="0">
              <a:solidFill>
                <a:schemeClr val="tx2">
                  <a:lumMod val="75000"/>
                </a:schemeClr>
              </a:solidFill>
              <a:effectLst>
                <a:outerShdw blurRad="38100" dist="38100" dir="2700000" algn="tl">
                  <a:srgbClr val="000000"/>
                </a:outerShdw>
              </a:effectLst>
              <a:latin typeface="Consolas" panose="020B0609020204030204" pitchFamily="49" charset="0"/>
              <a:cs typeface="Consolas" panose="020B0609020204030204" pitchFamily="49" charset="0"/>
            </a:endParaRPr>
          </a:p>
        </p:txBody>
      </p:sp>
      <p:sp>
        <p:nvSpPr>
          <p:cNvPr id="9" name="Rectangle 5"/>
          <p:cNvSpPr>
            <a:spLocks noChangeArrowheads="1"/>
          </p:cNvSpPr>
          <p:nvPr/>
        </p:nvSpPr>
        <p:spPr bwMode="auto">
          <a:xfrm>
            <a:off x="836612" y="2394466"/>
            <a:ext cx="9620298" cy="52322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public event WorkPerformedHandler</a:t>
            </a:r>
            <a:r>
              <a:rPr lang="bg-BG" sz="2800" b="1" noProof="1">
                <a:latin typeface="Consolas" pitchFamily="49" charset="0"/>
                <a:sym typeface="Wingdings" pitchFamily="2" charset="2"/>
              </a:rPr>
              <a:t> </a:t>
            </a:r>
            <a:r>
              <a:rPr lang="en-US" sz="2800" b="1" noProof="1">
                <a:latin typeface="Consolas" pitchFamily="49" charset="0"/>
                <a:sym typeface="Wingdings" pitchFamily="2" charset="2"/>
              </a:rPr>
              <a:t>WorkPerformed;</a:t>
            </a:r>
            <a:endParaRPr lang="bg-BG" sz="2800" b="1" noProof="1">
              <a:latin typeface="Consolas" pitchFamily="49" charset="0"/>
              <a:sym typeface="Wingdings" pitchFamily="2" charset="2"/>
            </a:endParaRPr>
          </a:p>
        </p:txBody>
      </p:sp>
    </p:spTree>
    <p:extLst>
      <p:ext uri="{BB962C8B-B14F-4D97-AF65-F5344CB8AC3E}">
        <p14:creationId xmlns:p14="http://schemas.microsoft.com/office/powerpoint/2010/main" val="41545048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Rectangle 2"/>
          <p:cNvSpPr>
            <a:spLocks noGrp="1" noChangeArrowheads="1"/>
          </p:cNvSpPr>
          <p:nvPr>
            <p:ph type="title"/>
          </p:nvPr>
        </p:nvSpPr>
        <p:spPr/>
        <p:txBody>
          <a:bodyPr/>
          <a:lstStyle/>
          <a:p>
            <a:r>
              <a:rPr lang="en-US" dirty="0"/>
              <a:t>Table of Contents</a:t>
            </a:r>
            <a:endParaRPr lang="bg-BG" dirty="0"/>
          </a:p>
        </p:txBody>
      </p:sp>
      <p:sp>
        <p:nvSpPr>
          <p:cNvPr id="423939" name="Rectangle 3"/>
          <p:cNvSpPr>
            <a:spLocks noGrp="1" noChangeArrowheads="1"/>
          </p:cNvSpPr>
          <p:nvPr>
            <p:ph type="body" sz="quarter" idx="13"/>
          </p:nvPr>
        </p:nvSpPr>
        <p:spPr/>
        <p:txBody>
          <a:bodyPr>
            <a:normAutofit/>
          </a:bodyPr>
          <a:lstStyle/>
          <a:p>
            <a:pPr marL="442913" indent="-442913">
              <a:lnSpc>
                <a:spcPct val="100000"/>
              </a:lnSpc>
              <a:spcBef>
                <a:spcPts val="500"/>
              </a:spcBef>
              <a:buFontTx/>
              <a:buAutoNum type="arabicPeriod"/>
            </a:pPr>
            <a:r>
              <a:rPr lang="en-US" dirty="0"/>
              <a:t>Delegates</a:t>
            </a:r>
          </a:p>
          <a:p>
            <a:pPr marL="442913" indent="-442913">
              <a:lnSpc>
                <a:spcPct val="100000"/>
              </a:lnSpc>
              <a:spcBef>
                <a:spcPts val="500"/>
              </a:spcBef>
              <a:buFontTx/>
              <a:buAutoNum type="arabicPeriod"/>
            </a:pPr>
            <a:r>
              <a:rPr lang="en-US" dirty="0"/>
              <a:t>Events</a:t>
            </a:r>
          </a:p>
          <a:p>
            <a:pPr marL="761946" lvl="1" indent="-457200">
              <a:lnSpc>
                <a:spcPct val="100000"/>
              </a:lnSpc>
              <a:spcBef>
                <a:spcPts val="500"/>
              </a:spcBef>
            </a:pPr>
            <a:r>
              <a:rPr lang="en-US" dirty="0"/>
              <a:t>Events vs Delegates</a:t>
            </a:r>
          </a:p>
          <a:p>
            <a:pPr marL="761946" lvl="1" indent="-457200">
              <a:lnSpc>
                <a:spcPct val="100000"/>
              </a:lnSpc>
              <a:spcBef>
                <a:spcPts val="500"/>
              </a:spcBef>
            </a:pPr>
            <a:r>
              <a:rPr lang="en-US" dirty="0"/>
              <a:t>EventHandlers</a:t>
            </a:r>
          </a:p>
          <a:p>
            <a:pPr marL="761946" lvl="1" indent="-457200">
              <a:lnSpc>
                <a:spcPct val="100000"/>
              </a:lnSpc>
              <a:spcBef>
                <a:spcPts val="500"/>
              </a:spcBef>
            </a:pPr>
            <a:r>
              <a:rPr lang="en-US" dirty="0"/>
              <a:t>Custom Events</a:t>
            </a:r>
          </a:p>
          <a:p>
            <a:pPr marL="514350" indent="-514350">
              <a:lnSpc>
                <a:spcPct val="100000"/>
              </a:lnSpc>
              <a:spcBef>
                <a:spcPts val="500"/>
              </a:spcBef>
              <a:buFont typeface="+mj-lt"/>
              <a:buAutoNum type="arabicPeriod"/>
            </a:pPr>
            <a:r>
              <a:rPr lang="en-US" dirty="0"/>
              <a:t>Observer Pattern</a:t>
            </a:r>
          </a:p>
          <a:p>
            <a:pPr marL="447675" indent="-447675">
              <a:lnSpc>
                <a:spcPct val="100000"/>
              </a:lnSpc>
              <a:buFont typeface="+mj-lt"/>
              <a:buAutoNum type="arabicPeriod"/>
            </a:pPr>
            <a:endParaRPr lang="en-US" sz="3800" b="1" noProof="1">
              <a:solidFill>
                <a:schemeClr val="tx2">
                  <a:lumMod val="75000"/>
                </a:schemeClr>
              </a:solidFill>
              <a:latin typeface="Consolas" panose="020B0609020204030204" pitchFamily="49" charset="0"/>
              <a:cs typeface="Consolas" panose="020B0609020204030204" pitchFamily="49" charset="0"/>
            </a:endParaRPr>
          </a:p>
        </p:txBody>
      </p:sp>
      <p:sp>
        <p:nvSpPr>
          <p:cNvPr id="2" name="Slide Number Placeholder 1"/>
          <p:cNvSpPr>
            <a:spLocks noGrp="1"/>
          </p:cNvSpPr>
          <p:nvPr>
            <p:ph type="sldNum" sz="quarter" idx="16"/>
          </p:nvPr>
        </p:nvSpPr>
        <p:spPr/>
        <p:txBody>
          <a:bodyPr/>
          <a:lstStyle/>
          <a:p>
            <a:fld id="{C014DD1E-5D91-48A3-AD6D-45FBA980D106}" type="slidenum">
              <a:rPr lang="en-US" smtClean="0"/>
              <a:pPr/>
              <a:t>2</a:t>
            </a:fld>
            <a:endParaRPr lang="en-US" dirty="0"/>
          </a:p>
        </p:txBody>
      </p:sp>
    </p:spTree>
    <p:extLst>
      <p:ext uri="{BB962C8B-B14F-4D97-AF65-F5344CB8AC3E}">
        <p14:creationId xmlns:p14="http://schemas.microsoft.com/office/powerpoint/2010/main" val="2912229176"/>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type="body" sz="quarter" idx="10"/>
          </p:nvPr>
        </p:nvSpPr>
        <p:spPr/>
        <p:txBody>
          <a:bodyPr/>
          <a:lstStyle/>
          <a:p>
            <a:r>
              <a:rPr lang="en-US" dirty="0"/>
              <a:t>Events are raised by calling the event like a method: </a:t>
            </a:r>
          </a:p>
          <a:p>
            <a:pPr>
              <a:spcAft>
                <a:spcPts val="2400"/>
              </a:spcAft>
            </a:pPr>
            <a:endParaRPr lang="en-US" dirty="0"/>
          </a:p>
          <a:p>
            <a:r>
              <a:rPr lang="en-US" dirty="0"/>
              <a:t>Or access the event’s delegate and invoke it directly: </a:t>
            </a:r>
          </a:p>
          <a:p>
            <a:endParaRPr lang="en-US" dirty="0"/>
          </a:p>
        </p:txBody>
      </p:sp>
      <p:sp>
        <p:nvSpPr>
          <p:cNvPr id="2" name="Title 1"/>
          <p:cNvSpPr>
            <a:spLocks noGrp="1"/>
          </p:cNvSpPr>
          <p:nvPr>
            <p:ph type="title"/>
          </p:nvPr>
        </p:nvSpPr>
        <p:spPr/>
        <p:txBody>
          <a:bodyPr/>
          <a:lstStyle/>
          <a:p>
            <a:r>
              <a:rPr lang="en-US"/>
              <a:t>Raising an Event </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20</a:t>
            </a:fld>
            <a:endParaRPr lang="en-US" dirty="0"/>
          </a:p>
        </p:txBody>
      </p:sp>
      <p:sp>
        <p:nvSpPr>
          <p:cNvPr id="6" name="Rectangle 5"/>
          <p:cNvSpPr/>
          <p:nvPr/>
        </p:nvSpPr>
        <p:spPr>
          <a:xfrm>
            <a:off x="1446212" y="2209800"/>
            <a:ext cx="8947234" cy="707886"/>
          </a:xfrm>
          <a:prstGeom prst="rect">
            <a:avLst/>
          </a:prstGeom>
        </p:spPr>
        <p:txBody>
          <a:bodyPr wrap="square">
            <a:spAutoFit/>
          </a:bodyPr>
          <a:lstStyle/>
          <a:p>
            <a:pPr algn="ctr"/>
            <a:endParaRPr lang="en-US" sz="4000" b="1" dirty="0">
              <a:solidFill>
                <a:schemeClr val="tx2">
                  <a:lumMod val="75000"/>
                </a:schemeClr>
              </a:solidFill>
              <a:effectLst>
                <a:outerShdw blurRad="38100" dist="38100" dir="2700000" algn="tl">
                  <a:srgbClr val="000000"/>
                </a:outerShdw>
              </a:effectLst>
              <a:latin typeface="Consolas" panose="020B0609020204030204" pitchFamily="49" charset="0"/>
              <a:cs typeface="Consolas" panose="020B0609020204030204" pitchFamily="49" charset="0"/>
            </a:endParaRPr>
          </a:p>
        </p:txBody>
      </p:sp>
      <p:sp>
        <p:nvSpPr>
          <p:cNvPr id="9" name="Rectangle 5"/>
          <p:cNvSpPr>
            <a:spLocks noChangeArrowheads="1"/>
          </p:cNvSpPr>
          <p:nvPr/>
        </p:nvSpPr>
        <p:spPr bwMode="auto">
          <a:xfrm>
            <a:off x="766759" y="1819491"/>
            <a:ext cx="9626688" cy="954107"/>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if (WorkPerformed != null) </a:t>
            </a:r>
          </a:p>
          <a:p>
            <a:r>
              <a:rPr lang="en-US" sz="2800" b="1" noProof="1">
                <a:latin typeface="Consolas" pitchFamily="49" charset="0"/>
                <a:sym typeface="Wingdings" pitchFamily="2" charset="2"/>
              </a:rPr>
              <a:t>  WorkPerformed(8, WorkType.GenerateReports);</a:t>
            </a:r>
            <a:endParaRPr lang="bg-BG" sz="2800" b="1" noProof="1">
              <a:latin typeface="Consolas" pitchFamily="49" charset="0"/>
              <a:sym typeface="Wingdings" pitchFamily="2" charset="2"/>
            </a:endParaRPr>
          </a:p>
        </p:txBody>
      </p:sp>
      <p:sp>
        <p:nvSpPr>
          <p:cNvPr id="10" name="Rectangle 5"/>
          <p:cNvSpPr>
            <a:spLocks noChangeArrowheads="1"/>
          </p:cNvSpPr>
          <p:nvPr/>
        </p:nvSpPr>
        <p:spPr bwMode="auto">
          <a:xfrm>
            <a:off x="766758" y="3429000"/>
            <a:ext cx="9626688" cy="181588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WorkPerformedHandler del = </a:t>
            </a:r>
          </a:p>
          <a:p>
            <a:r>
              <a:rPr lang="en-US" sz="2800" b="1" noProof="1">
                <a:latin typeface="Consolas" pitchFamily="49" charset="0"/>
                <a:sym typeface="Wingdings" pitchFamily="2" charset="2"/>
              </a:rPr>
              <a:t>          WorkPerformed as WorkPerformedHandler; </a:t>
            </a:r>
          </a:p>
          <a:p>
            <a:r>
              <a:rPr lang="en-US" sz="2800" b="1" noProof="1">
                <a:latin typeface="Consolas" pitchFamily="49" charset="0"/>
                <a:sym typeface="Wingdings" pitchFamily="2" charset="2"/>
              </a:rPr>
              <a:t>if (del != null)</a:t>
            </a:r>
          </a:p>
          <a:p>
            <a:r>
              <a:rPr lang="en-US" sz="2800" b="1" noProof="1">
                <a:latin typeface="Consolas" pitchFamily="49" charset="0"/>
                <a:sym typeface="Wingdings" pitchFamily="2" charset="2"/>
              </a:rPr>
              <a:t>  del(8, WorkType.GenerateReports); </a:t>
            </a:r>
            <a:endParaRPr lang="bg-BG" sz="2800" b="1" noProof="1">
              <a:latin typeface="Consolas" pitchFamily="49" charset="0"/>
              <a:sym typeface="Wingdings" pitchFamily="2" charset="2"/>
            </a:endParaRPr>
          </a:p>
        </p:txBody>
      </p:sp>
    </p:spTree>
    <p:extLst>
      <p:ext uri="{BB962C8B-B14F-4D97-AF65-F5344CB8AC3E}">
        <p14:creationId xmlns:p14="http://schemas.microsoft.com/office/powerpoint/2010/main" val="22805150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normAutofit lnSpcReduction="10000"/>
          </a:bodyPr>
          <a:lstStyle/>
          <a:p>
            <a:endParaRPr lang="bg-BG" dirty="0"/>
          </a:p>
          <a:p>
            <a:endParaRPr lang="bg-BG" dirty="0"/>
          </a:p>
          <a:p>
            <a:endParaRPr lang="bg-BG" dirty="0"/>
          </a:p>
          <a:p>
            <a:endParaRPr lang="bg-BG" dirty="0"/>
          </a:p>
          <a:p>
            <a:r>
              <a:rPr lang="en-US" dirty="0"/>
              <a:t>Events can be members of an interface - Delegates cannot</a:t>
            </a:r>
            <a:endParaRPr lang="bg-BG" dirty="0"/>
          </a:p>
          <a:p>
            <a:r>
              <a:rPr lang="en-US" dirty="0"/>
              <a:t>An event can only be called in the class where it is defined</a:t>
            </a:r>
            <a:endParaRPr lang="bg-BG" dirty="0"/>
          </a:p>
          <a:p>
            <a:r>
              <a:rPr lang="en-US" dirty="0"/>
              <a:t>By default the access to the events is synchronized </a:t>
            </a:r>
            <a:br>
              <a:rPr lang="en-US" dirty="0"/>
            </a:br>
            <a:r>
              <a:rPr lang="en-US" dirty="0"/>
              <a:t>(thread-safe)</a:t>
            </a:r>
            <a:endParaRPr lang="bg-BG" dirty="0"/>
          </a:p>
          <a:p>
            <a:endParaRPr lang="en-US" dirty="0"/>
          </a:p>
        </p:txBody>
      </p:sp>
      <p:sp>
        <p:nvSpPr>
          <p:cNvPr id="2" name="Title 1"/>
          <p:cNvSpPr>
            <a:spLocks noGrp="1"/>
          </p:cNvSpPr>
          <p:nvPr>
            <p:ph type="title"/>
          </p:nvPr>
        </p:nvSpPr>
        <p:spPr/>
        <p:txBody>
          <a:bodyPr/>
          <a:lstStyle/>
          <a:p>
            <a:r>
              <a:rPr lang="en-US"/>
              <a:t>Events vs. Delegates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21</a:t>
            </a:fld>
            <a:endParaRPr lang="en-US" dirty="0"/>
          </a:p>
        </p:txBody>
      </p:sp>
      <p:grpSp>
        <p:nvGrpSpPr>
          <p:cNvPr id="8" name="Group 7"/>
          <p:cNvGrpSpPr/>
          <p:nvPr/>
        </p:nvGrpSpPr>
        <p:grpSpPr>
          <a:xfrm>
            <a:off x="2665412" y="1371600"/>
            <a:ext cx="6096000" cy="2167733"/>
            <a:chOff x="2039804" y="2209800"/>
            <a:chExt cx="6096000" cy="2167733"/>
          </a:xfrm>
        </p:grpSpPr>
        <p:sp>
          <p:nvSpPr>
            <p:cNvPr id="9" name="Rectangle 2"/>
            <p:cNvSpPr>
              <a:spLocks noChangeArrowheads="1"/>
            </p:cNvSpPr>
            <p:nvPr/>
          </p:nvSpPr>
          <p:spPr bwMode="auto">
            <a:xfrm>
              <a:off x="2894012" y="2209800"/>
              <a:ext cx="5013192" cy="52322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public Action&lt;string&gt; m;</a:t>
              </a:r>
              <a:endParaRPr lang="bg-BG" sz="2800" b="1" noProof="1">
                <a:latin typeface="Consolas" pitchFamily="49" charset="0"/>
                <a:sym typeface="Wingdings" pitchFamily="2" charset="2"/>
              </a:endParaRPr>
            </a:p>
          </p:txBody>
        </p:sp>
        <p:sp>
          <p:nvSpPr>
            <p:cNvPr id="10" name="Text Box 4"/>
            <p:cNvSpPr txBox="1">
              <a:spLocks noChangeArrowheads="1"/>
            </p:cNvSpPr>
            <p:nvPr/>
          </p:nvSpPr>
          <p:spPr bwMode="auto">
            <a:xfrm>
              <a:off x="5040380" y="2746311"/>
              <a:ext cx="720455" cy="1107996"/>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bg-BG" sz="6600" b="1" dirty="0">
                  <a:solidFill>
                    <a:schemeClr val="tx2">
                      <a:lumMod val="75000"/>
                    </a:schemeClr>
                  </a:solidFill>
                  <a:latin typeface="Consolas" pitchFamily="49" charset="0"/>
                  <a:cs typeface="Consolas" pitchFamily="49" charset="0"/>
                </a:rPr>
                <a:t>≠</a:t>
              </a:r>
            </a:p>
          </p:txBody>
        </p:sp>
        <p:sp>
          <p:nvSpPr>
            <p:cNvPr id="11" name="Rectangle 5"/>
            <p:cNvSpPr>
              <a:spLocks noChangeArrowheads="1"/>
            </p:cNvSpPr>
            <p:nvPr/>
          </p:nvSpPr>
          <p:spPr bwMode="auto">
            <a:xfrm>
              <a:off x="2039804" y="3854313"/>
              <a:ext cx="6096000" cy="52322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sym typeface="Wingdings" pitchFamily="2" charset="2"/>
                </a:rPr>
                <a:t>public event Action&lt;string&gt; m;</a:t>
              </a:r>
              <a:endParaRPr lang="bg-BG" sz="2800" b="1" noProof="1">
                <a:latin typeface="Consolas" pitchFamily="49" charset="0"/>
                <a:sym typeface="Wingdings" pitchFamily="2" charset="2"/>
              </a:endParaRPr>
            </a:p>
          </p:txBody>
        </p:sp>
      </p:grpSp>
    </p:spTree>
    <p:extLst>
      <p:ext uri="{BB962C8B-B14F-4D97-AF65-F5344CB8AC3E}">
        <p14:creationId xmlns:p14="http://schemas.microsoft.com/office/powerpoint/2010/main" val="8449732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Exposing and Raising Events</a:t>
            </a:r>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22</a:t>
            </a:fld>
            <a:endParaRPr lang="en-US" dirty="0"/>
          </a:p>
        </p:txBody>
      </p:sp>
      <p:sp>
        <p:nvSpPr>
          <p:cNvPr id="63490" name="Rectangle 2"/>
          <p:cNvSpPr>
            <a:spLocks noChangeArrowheads="1"/>
          </p:cNvSpPr>
          <p:nvPr/>
        </p:nvSpPr>
        <p:spPr bwMode="auto">
          <a:xfrm>
            <a:off x="238496" y="1371600"/>
            <a:ext cx="11711832" cy="473462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public delegate void WorkPerfHandler (int hours, WorkType workType);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public class Worker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r>
              <a:rPr lang="en-US" sz="2400" b="1" noProof="1">
                <a:solidFill>
                  <a:schemeClr val="tx2">
                    <a:lumMod val="75000"/>
                  </a:schemeClr>
                </a:solidFill>
                <a:latin typeface="Consolas" pitchFamily="49" charset="0"/>
                <a:cs typeface="Consolas" pitchFamily="49" charset="0"/>
                <a:sym typeface="Wingdings" pitchFamily="2" charset="2"/>
              </a:rPr>
              <a:t>public event WorkPerfHandler WorkPerformed;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public virtual void DoWork(int hours, WorkType workType)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r>
              <a:rPr lang="en-US" sz="2400" b="1" i="1" noProof="1">
                <a:solidFill>
                  <a:schemeClr val="accent2"/>
                </a:solidFill>
                <a:latin typeface="Consolas" pitchFamily="49" charset="0"/>
                <a:cs typeface="Consolas" pitchFamily="49" charset="0"/>
                <a:sym typeface="Wingdings" pitchFamily="2" charset="2"/>
              </a:rPr>
              <a:t>// Do work here and notify consumer that work has been performed</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r>
              <a:rPr lang="en-US" sz="2400" b="1" noProof="1">
                <a:solidFill>
                  <a:schemeClr val="tx2">
                    <a:lumMod val="75000"/>
                  </a:schemeClr>
                </a:solidFill>
                <a:latin typeface="Consolas" pitchFamily="49" charset="0"/>
                <a:cs typeface="Consolas" pitchFamily="49" charset="0"/>
                <a:sym typeface="Wingdings" pitchFamily="2" charset="2"/>
              </a:rPr>
              <a:t>OnWorkPerformed(hours, workType);</a:t>
            </a:r>
            <a:r>
              <a:rPr lang="en-US" sz="2400" b="1" noProof="1">
                <a:solidFill>
                  <a:schemeClr val="tx2"/>
                </a:solidFill>
                <a:latin typeface="Consolas" pitchFamily="49" charset="0"/>
                <a:cs typeface="Consolas" pitchFamily="49" charset="0"/>
                <a:sym typeface="Wingdings" pitchFamily="2" charset="2"/>
              </a:rPr>
              <a:t>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 </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r>
              <a:rPr lang="en-US" sz="2400" b="1" i="1" noProof="1">
                <a:solidFill>
                  <a:schemeClr val="accent2"/>
                </a:solidFill>
                <a:latin typeface="Consolas" pitchFamily="49" charset="0"/>
                <a:cs typeface="Consolas" pitchFamily="49" charset="0"/>
                <a:sym typeface="Wingdings" pitchFamily="2" charset="2"/>
              </a:rPr>
              <a:t>//</a:t>
            </a:r>
            <a:r>
              <a:rPr lang="en-US" sz="2400" b="1" noProof="1">
                <a:solidFill>
                  <a:schemeClr val="accent2"/>
                </a:solidFill>
                <a:latin typeface="Consolas" pitchFamily="49" charset="0"/>
                <a:cs typeface="Consolas" pitchFamily="49" charset="0"/>
                <a:sym typeface="Wingdings" pitchFamily="2" charset="2"/>
              </a:rPr>
              <a:t>TODO:</a:t>
            </a:r>
            <a:r>
              <a:rPr lang="en-US" sz="2400" b="1" i="1" noProof="1">
                <a:solidFill>
                  <a:schemeClr val="accent2"/>
                </a:solidFill>
                <a:latin typeface="Consolas" pitchFamily="49" charset="0"/>
                <a:cs typeface="Consolas" pitchFamily="49" charset="0"/>
                <a:sym typeface="Wingdings" pitchFamily="2" charset="2"/>
              </a:rPr>
              <a:t> Add method for raising event (next slide)</a:t>
            </a:r>
          </a:p>
          <a:p>
            <a:pPr lvl="0" eaLnBrk="0" hangingPunct="0">
              <a:lnSpc>
                <a:spcPts val="2200"/>
              </a:lnSpc>
              <a:spcBef>
                <a:spcPts val="6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endParaRPr lang="bg-BG" sz="2400" b="1" noProof="1">
              <a:solidFill>
                <a:schemeClr val="tx2"/>
              </a:solidFill>
              <a:latin typeface="Consolas" pitchFamily="49" charset="0"/>
              <a:cs typeface="Consolas" pitchFamily="49" charset="0"/>
              <a:sym typeface="Wingdings" pitchFamily="2" charset="2"/>
            </a:endParaRPr>
          </a:p>
        </p:txBody>
      </p:sp>
    </p:spTree>
    <p:extLst>
      <p:ext uri="{BB962C8B-B14F-4D97-AF65-F5344CB8AC3E}">
        <p14:creationId xmlns:p14="http://schemas.microsoft.com/office/powerpoint/2010/main" val="320739824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3490">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3490">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49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490">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3490">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3490">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3490">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3490">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349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Exposing and Raising Events (2)</a:t>
            </a:r>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23</a:t>
            </a:fld>
            <a:endParaRPr lang="en-US" dirty="0"/>
          </a:p>
        </p:txBody>
      </p:sp>
      <p:sp>
        <p:nvSpPr>
          <p:cNvPr id="63490" name="Rectangle 2"/>
          <p:cNvSpPr>
            <a:spLocks noChangeArrowheads="1"/>
          </p:cNvSpPr>
          <p:nvPr/>
        </p:nvSpPr>
        <p:spPr bwMode="auto">
          <a:xfrm>
            <a:off x="238496" y="1371600"/>
            <a:ext cx="11711832" cy="4512454"/>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protected virtual void OnWorkPerformed(int hours, WorkType workType)</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WorkPerfHandler del = WorkPerformed as WorkPerfHandler;</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if (del != null) </a:t>
            </a:r>
            <a:r>
              <a:rPr lang="en-US" sz="2400" b="1" i="1" noProof="1">
                <a:solidFill>
                  <a:schemeClr val="accent2"/>
                </a:solidFill>
                <a:latin typeface="Consolas" pitchFamily="49" charset="0"/>
                <a:cs typeface="Consolas" pitchFamily="49" charset="0"/>
                <a:sym typeface="Wingdings" pitchFamily="2" charset="2"/>
              </a:rPr>
              <a:t>//Listeners are attached</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del(hours, workType);</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p>
          <a:p>
            <a:pPr lvl="0" eaLnBrk="0" hangingPunct="0">
              <a:lnSpc>
                <a:spcPts val="2200"/>
              </a:lnSpc>
              <a:spcBef>
                <a:spcPts val="1800"/>
              </a:spcBef>
              <a:spcAft>
                <a:spcPts val="600"/>
              </a:spcAft>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a:t>
            </a:r>
          </a:p>
        </p:txBody>
      </p:sp>
    </p:spTree>
    <p:extLst>
      <p:ext uri="{BB962C8B-B14F-4D97-AF65-F5344CB8AC3E}">
        <p14:creationId xmlns:p14="http://schemas.microsoft.com/office/powerpoint/2010/main" val="25113158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blurRad="50800" dist="38100" algn="tr" rotWithShape="0">
                    <a:prstClr val="black">
                      <a:alpha val="40000"/>
                    </a:prstClr>
                  </a:outerShdw>
                </a:effectLst>
              </a:rPr>
              <a:t>Custom Events: Convention</a:t>
            </a:r>
            <a:endParaRPr lang="en-US" dirty="0"/>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24</a:t>
            </a:fld>
            <a:endParaRPr lang="en-US" dirty="0"/>
          </a:p>
        </p:txBody>
      </p:sp>
      <p:sp>
        <p:nvSpPr>
          <p:cNvPr id="7" name="AutoShape 23"/>
          <p:cNvSpPr>
            <a:spLocks noChangeArrowheads="1"/>
          </p:cNvSpPr>
          <p:nvPr/>
        </p:nvSpPr>
        <p:spPr bwMode="auto">
          <a:xfrm>
            <a:off x="6499828" y="2392251"/>
            <a:ext cx="5063572" cy="586523"/>
          </a:xfrm>
          <a:prstGeom prst="wedgeRoundRectCallout">
            <a:avLst>
              <a:gd name="adj1" fmla="val -52933"/>
              <a:gd name="adj2" fmla="val 49819"/>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Delegate name: Verb + EventHandler</a:t>
            </a:r>
          </a:p>
        </p:txBody>
      </p:sp>
      <p:sp>
        <p:nvSpPr>
          <p:cNvPr id="9" name="AutoShape 23"/>
          <p:cNvSpPr>
            <a:spLocks noChangeArrowheads="1"/>
          </p:cNvSpPr>
          <p:nvPr/>
        </p:nvSpPr>
        <p:spPr bwMode="auto">
          <a:xfrm>
            <a:off x="2693851" y="4387623"/>
            <a:ext cx="2420774" cy="693179"/>
          </a:xfrm>
          <a:prstGeom prst="wedgeRoundRectCallout">
            <a:avLst>
              <a:gd name="adj1" fmla="val -57064"/>
              <a:gd name="adj2" fmla="val -48670"/>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Event sender is System.Object</a:t>
            </a:r>
          </a:p>
        </p:txBody>
      </p:sp>
      <p:sp>
        <p:nvSpPr>
          <p:cNvPr id="11" name="AutoShape 23"/>
          <p:cNvSpPr>
            <a:spLocks noChangeArrowheads="1"/>
          </p:cNvSpPr>
          <p:nvPr/>
        </p:nvSpPr>
        <p:spPr bwMode="auto">
          <a:xfrm>
            <a:off x="6606347" y="4387621"/>
            <a:ext cx="2888627" cy="1156227"/>
          </a:xfrm>
          <a:prstGeom prst="wedgeRoundRectCallout">
            <a:avLst>
              <a:gd name="adj1" fmla="val -56501"/>
              <a:gd name="adj2" fmla="val -44831"/>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Event information is inherited from System.EventArgs</a:t>
            </a:r>
          </a:p>
        </p:txBody>
      </p:sp>
      <p:sp>
        <p:nvSpPr>
          <p:cNvPr id="15" name="AutoShape 23"/>
          <p:cNvSpPr>
            <a:spLocks noChangeArrowheads="1"/>
          </p:cNvSpPr>
          <p:nvPr/>
        </p:nvSpPr>
        <p:spPr bwMode="auto">
          <a:xfrm>
            <a:off x="1293812" y="2392252"/>
            <a:ext cx="2801774" cy="586523"/>
          </a:xfrm>
          <a:prstGeom prst="wedgeRoundRectCallout">
            <a:avLst>
              <a:gd name="adj1" fmla="val 58512"/>
              <a:gd name="adj2" fmla="val 48783"/>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No return value</a:t>
            </a:r>
          </a:p>
        </p:txBody>
      </p:sp>
      <p:sp>
        <p:nvSpPr>
          <p:cNvPr id="13" name="Rectangle 12">
            <a:extLst>
              <a:ext uri="{FF2B5EF4-FFF2-40B4-BE49-F238E27FC236}">
                <a16:creationId xmlns:a16="http://schemas.microsoft.com/office/drawing/2014/main" id="{663652EC-2017-426F-9E57-19C63E0343C1}"/>
              </a:ext>
            </a:extLst>
          </p:cNvPr>
          <p:cNvSpPr>
            <a:spLocks noChangeArrowheads="1"/>
          </p:cNvSpPr>
          <p:nvPr/>
        </p:nvSpPr>
        <p:spPr bwMode="auto">
          <a:xfrm>
            <a:off x="1011283" y="3152917"/>
            <a:ext cx="10166257" cy="95410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2800" b="1" noProof="1">
                <a:solidFill>
                  <a:schemeClr val="tx2"/>
                </a:solidFill>
                <a:latin typeface="Consolas" pitchFamily="49" charset="0"/>
                <a:cs typeface="Consolas" pitchFamily="49" charset="0"/>
              </a:rPr>
              <a:t>public delegate void ItemChangedEventHandler(</a:t>
            </a:r>
          </a:p>
          <a:p>
            <a:pPr eaLnBrk="0" hangingPunct="0">
              <a:buClr>
                <a:schemeClr val="accent5">
                  <a:lumMod val="40000"/>
                  <a:lumOff val="60000"/>
                </a:schemeClr>
              </a:buClr>
              <a:buSzPct val="70000"/>
            </a:pPr>
            <a:r>
              <a:rPr lang="en-US" sz="2800" b="1" noProof="1">
                <a:solidFill>
                  <a:schemeClr val="tx2"/>
                </a:solidFill>
                <a:latin typeface="Consolas" pitchFamily="49" charset="0"/>
                <a:cs typeface="Consolas" pitchFamily="49" charset="0"/>
              </a:rPr>
              <a:t>    object sender, ItemChangedEventArgs</a:t>
            </a:r>
            <a:r>
              <a:rPr lang="bg-BG" sz="2800" b="1" noProof="1">
                <a:solidFill>
                  <a:schemeClr val="tx2"/>
                </a:solidFill>
                <a:latin typeface="Consolas" pitchFamily="49" charset="0"/>
                <a:cs typeface="Consolas" pitchFamily="49" charset="0"/>
              </a:rPr>
              <a:t> </a:t>
            </a:r>
            <a:r>
              <a:rPr lang="en-US" sz="2800" b="1" noProof="1">
                <a:solidFill>
                  <a:schemeClr val="tx2"/>
                </a:solidFill>
                <a:latin typeface="Consolas" pitchFamily="49" charset="0"/>
                <a:cs typeface="Consolas" pitchFamily="49" charset="0"/>
              </a:rPr>
              <a:t>eventArgs);</a:t>
            </a:r>
          </a:p>
        </p:txBody>
      </p:sp>
    </p:spTree>
    <p:extLst>
      <p:ext uri="{BB962C8B-B14F-4D97-AF65-F5344CB8AC3E}">
        <p14:creationId xmlns:p14="http://schemas.microsoft.com/office/powerpoint/2010/main" val="25912039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blurRad="50800" dist="38100" algn="tr" rotWithShape="0">
                    <a:prstClr val="black">
                      <a:alpha val="40000"/>
                    </a:prstClr>
                  </a:outerShdw>
                </a:effectLst>
              </a:rPr>
              <a:t>Custom Events: Convention (2)</a:t>
            </a:r>
            <a:endParaRPr lang="en-US" dirty="0"/>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25</a:t>
            </a:fld>
            <a:endParaRPr lang="en-US" dirty="0"/>
          </a:p>
        </p:txBody>
      </p:sp>
      <p:sp>
        <p:nvSpPr>
          <p:cNvPr id="7" name="AutoShape 23"/>
          <p:cNvSpPr>
            <a:spLocks noChangeArrowheads="1"/>
          </p:cNvSpPr>
          <p:nvPr/>
        </p:nvSpPr>
        <p:spPr bwMode="auto">
          <a:xfrm>
            <a:off x="2208213" y="2659676"/>
            <a:ext cx="3581400" cy="584775"/>
          </a:xfrm>
          <a:prstGeom prst="wedgeRoundRectCallout">
            <a:avLst>
              <a:gd name="adj1" fmla="val -56301"/>
              <a:gd name="adj2" fmla="val 47002"/>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Events are declared public</a:t>
            </a:r>
          </a:p>
        </p:txBody>
      </p:sp>
      <p:sp>
        <p:nvSpPr>
          <p:cNvPr id="8" name="AutoShape 23"/>
          <p:cNvSpPr>
            <a:spLocks noChangeArrowheads="1"/>
          </p:cNvSpPr>
          <p:nvPr/>
        </p:nvSpPr>
        <p:spPr bwMode="auto">
          <a:xfrm>
            <a:off x="6399212" y="2232279"/>
            <a:ext cx="2989915" cy="1012172"/>
          </a:xfrm>
          <a:prstGeom prst="wedgeRoundRectCallout">
            <a:avLst>
              <a:gd name="adj1" fmla="val -56556"/>
              <a:gd name="adj2" fmla="val 46761"/>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Follow PascalCase naming convention </a:t>
            </a:r>
          </a:p>
        </p:txBody>
      </p:sp>
      <p:sp>
        <p:nvSpPr>
          <p:cNvPr id="9" name="AutoShape 23"/>
          <p:cNvSpPr>
            <a:spLocks noChangeArrowheads="1"/>
          </p:cNvSpPr>
          <p:nvPr/>
        </p:nvSpPr>
        <p:spPr bwMode="auto">
          <a:xfrm>
            <a:off x="7988240" y="4267200"/>
            <a:ext cx="2801774" cy="586523"/>
          </a:xfrm>
          <a:prstGeom prst="wedgeRoundRectCallout">
            <a:avLst>
              <a:gd name="adj1" fmla="val 56726"/>
              <a:gd name="adj2" fmla="val -56497"/>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End with a verb</a:t>
            </a:r>
          </a:p>
        </p:txBody>
      </p:sp>
      <p:sp>
        <p:nvSpPr>
          <p:cNvPr id="11" name="Rectangle 10">
            <a:extLst>
              <a:ext uri="{FF2B5EF4-FFF2-40B4-BE49-F238E27FC236}">
                <a16:creationId xmlns:a16="http://schemas.microsoft.com/office/drawing/2014/main" id="{8CDDBD52-77BC-40F3-A0C3-4115CC8C6FBF}"/>
              </a:ext>
            </a:extLst>
          </p:cNvPr>
          <p:cNvSpPr>
            <a:spLocks noChangeArrowheads="1"/>
          </p:cNvSpPr>
          <p:nvPr/>
        </p:nvSpPr>
        <p:spPr bwMode="auto">
          <a:xfrm>
            <a:off x="493712" y="3463438"/>
            <a:ext cx="11201400" cy="584775"/>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US" sz="3200" b="1" noProof="1">
                <a:solidFill>
                  <a:schemeClr val="tx2"/>
                </a:solidFill>
                <a:latin typeface="Consolas" pitchFamily="49" charset="0"/>
                <a:cs typeface="Consolas" pitchFamily="49" charset="0"/>
              </a:rPr>
              <a:t>public event ItemChangedEventHandler ItemChanged;</a:t>
            </a:r>
          </a:p>
        </p:txBody>
      </p:sp>
    </p:spTree>
    <p:extLst>
      <p:ext uri="{BB962C8B-B14F-4D97-AF65-F5344CB8AC3E}">
        <p14:creationId xmlns:p14="http://schemas.microsoft.com/office/powerpoint/2010/main" val="282517656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To raise an event a special</a:t>
            </a:r>
            <a:r>
              <a:rPr lang="bg-BG" dirty="0"/>
              <a:t> </a:t>
            </a:r>
            <a:r>
              <a:rPr lang="en-US" b="1" dirty="0">
                <a:solidFill>
                  <a:schemeClr val="bg1"/>
                </a:solidFill>
              </a:rPr>
              <a:t>protected void </a:t>
            </a:r>
            <a:r>
              <a:rPr lang="en-US" dirty="0"/>
              <a:t>method is created </a:t>
            </a:r>
          </a:p>
          <a:p>
            <a:pPr lvl="1"/>
            <a:r>
              <a:rPr lang="en-US" dirty="0"/>
              <a:t>Named after a specific action, e.g. </a:t>
            </a:r>
            <a:r>
              <a:rPr lang="en-US" b="1" noProof="1">
                <a:solidFill>
                  <a:schemeClr val="bg1"/>
                </a:solidFill>
                <a:latin typeface="Consolas" panose="020B0609020204030204" pitchFamily="49" charset="0"/>
              </a:rPr>
              <a:t>OnVerb()</a:t>
            </a:r>
          </a:p>
          <a:p>
            <a:endParaRPr lang="en-US" dirty="0"/>
          </a:p>
          <a:p>
            <a:endParaRPr lang="bg-BG" dirty="0"/>
          </a:p>
          <a:p>
            <a:r>
              <a:rPr lang="en-US" dirty="0"/>
              <a:t>The receiver method</a:t>
            </a:r>
            <a:r>
              <a:rPr lang="bg-BG" dirty="0"/>
              <a:t> (</a:t>
            </a:r>
            <a:r>
              <a:rPr lang="en-US" dirty="0"/>
              <a:t>handler</a:t>
            </a:r>
            <a:r>
              <a:rPr lang="bg-BG" dirty="0"/>
              <a:t>)</a:t>
            </a:r>
            <a:r>
              <a:rPr lang="en-US" dirty="0"/>
              <a:t> is named in the form </a:t>
            </a:r>
            <a:br>
              <a:rPr lang="en-US" dirty="0"/>
            </a:br>
            <a:r>
              <a:rPr lang="en-US" b="1" noProof="1">
                <a:solidFill>
                  <a:schemeClr val="bg1"/>
                </a:solidFill>
              </a:rPr>
              <a:t>OnObjectEvent</a:t>
            </a:r>
            <a:r>
              <a:rPr lang="bg-BG" dirty="0"/>
              <a:t>:</a:t>
            </a:r>
            <a:endParaRPr lang="en-US" dirty="0"/>
          </a:p>
        </p:txBody>
      </p:sp>
      <p:sp>
        <p:nvSpPr>
          <p:cNvPr id="2" name="Title 1"/>
          <p:cNvSpPr>
            <a:spLocks noGrp="1"/>
          </p:cNvSpPr>
          <p:nvPr>
            <p:ph type="title"/>
          </p:nvPr>
        </p:nvSpPr>
        <p:spPr/>
        <p:txBody>
          <a:bodyPr/>
          <a:lstStyle/>
          <a:p>
            <a:r>
              <a:rPr lang="en-US"/>
              <a:t>Custom Events: Convention (3)</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26</a:t>
            </a:fld>
            <a:endParaRPr lang="en-US" dirty="0"/>
          </a:p>
        </p:txBody>
      </p:sp>
      <p:sp>
        <p:nvSpPr>
          <p:cNvPr id="93186" name="Rectangle 2"/>
          <p:cNvSpPr>
            <a:spLocks noChangeArrowheads="1"/>
          </p:cNvSpPr>
          <p:nvPr/>
        </p:nvSpPr>
        <p:spPr bwMode="auto">
          <a:xfrm>
            <a:off x="1288229" y="2590800"/>
            <a:ext cx="6026069" cy="131112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protected void OnItemChanged()</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    … </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a:t>
            </a:r>
            <a:endParaRPr lang="bg-BG" sz="2200" b="1" noProof="1">
              <a:latin typeface="Consolas" pitchFamily="49" charset="0"/>
              <a:cs typeface="Consolas" pitchFamily="49" charset="0"/>
              <a:sym typeface="Wingdings" pitchFamily="2" charset="2"/>
            </a:endParaRPr>
          </a:p>
        </p:txBody>
      </p:sp>
      <p:sp>
        <p:nvSpPr>
          <p:cNvPr id="93187" name="Rectangle 3"/>
          <p:cNvSpPr>
            <a:spLocks noChangeArrowheads="1"/>
          </p:cNvSpPr>
          <p:nvPr/>
        </p:nvSpPr>
        <p:spPr bwMode="auto">
          <a:xfrm>
            <a:off x="1288230" y="5109732"/>
            <a:ext cx="6026069" cy="1311128"/>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private void OnOrderListItemChanged()</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    …</a:t>
            </a:r>
          </a:p>
          <a:p>
            <a:pPr marL="0" indent="0" eaLnBrk="0" hangingPunct="0">
              <a:lnSpc>
                <a:spcPct val="90000"/>
              </a:lnSpc>
              <a:spcBef>
                <a:spcPct val="0"/>
              </a:spcBef>
              <a:buClr>
                <a:schemeClr val="accent5">
                  <a:lumMod val="40000"/>
                  <a:lumOff val="60000"/>
                </a:schemeClr>
              </a:buClr>
              <a:buSzPct val="70000"/>
              <a:buFontTx/>
              <a:buNone/>
              <a:tabLst/>
            </a:pPr>
            <a:r>
              <a:rPr lang="en-US" sz="2200" b="1" noProof="1">
                <a:latin typeface="Consolas" pitchFamily="49" charset="0"/>
                <a:cs typeface="Consolas" pitchFamily="49" charset="0"/>
                <a:sym typeface="Wingdings" pitchFamily="2" charset="2"/>
              </a:rPr>
              <a:t>}</a:t>
            </a:r>
            <a:endParaRPr lang="bg-BG" sz="2200" b="1" noProof="1">
              <a:latin typeface="Consolas" pitchFamily="49" charset="0"/>
              <a:cs typeface="Consolas" pitchFamily="49" charset="0"/>
              <a:sym typeface="Wingdings" pitchFamily="2" charset="2"/>
            </a:endParaRPr>
          </a:p>
        </p:txBody>
      </p:sp>
    </p:spTree>
    <p:extLst>
      <p:ext uri="{BB962C8B-B14F-4D97-AF65-F5344CB8AC3E}">
        <p14:creationId xmlns:p14="http://schemas.microsoft.com/office/powerpoint/2010/main" val="19272094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31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3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6" grpId="0" animBg="1"/>
      <p:bldP spid="9318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lstStyle/>
          <a:p>
            <a:r>
              <a:rPr lang="en-US" dirty="0"/>
              <a:t>The </a:t>
            </a:r>
            <a:r>
              <a:rPr lang="en-US" dirty="0">
                <a:solidFill>
                  <a:schemeClr val="tx2">
                    <a:lumMod val="75000"/>
                  </a:schemeClr>
                </a:solidFill>
              </a:rPr>
              <a:t>EventArgs</a:t>
            </a:r>
            <a:r>
              <a:rPr lang="en-US" dirty="0"/>
              <a:t> class </a:t>
            </a:r>
            <a:r>
              <a:rPr lang="en-US" dirty="0">
                <a:solidFill>
                  <a:schemeClr val="tx2">
                    <a:lumMod val="75000"/>
                  </a:schemeClr>
                </a:solidFill>
              </a:rPr>
              <a:t>is used </a:t>
            </a:r>
            <a:r>
              <a:rPr lang="en-US" dirty="0"/>
              <a:t>in the signature of </a:t>
            </a:r>
            <a:r>
              <a:rPr lang="en-US" dirty="0">
                <a:solidFill>
                  <a:schemeClr val="tx2">
                    <a:lumMod val="75000"/>
                  </a:schemeClr>
                </a:solidFill>
              </a:rPr>
              <a:t>many delegates </a:t>
            </a:r>
            <a:br>
              <a:rPr lang="bg-BG" dirty="0">
                <a:solidFill>
                  <a:schemeClr val="tx2">
                    <a:lumMod val="75000"/>
                  </a:schemeClr>
                </a:solidFill>
              </a:rPr>
            </a:br>
            <a:r>
              <a:rPr lang="en-US" dirty="0">
                <a:solidFill>
                  <a:schemeClr val="tx2">
                    <a:lumMod val="75000"/>
                  </a:schemeClr>
                </a:solidFill>
              </a:rPr>
              <a:t>and event handlers</a:t>
            </a:r>
            <a:r>
              <a:rPr lang="en-US" dirty="0"/>
              <a:t>:</a:t>
            </a:r>
          </a:p>
          <a:p>
            <a:endParaRPr lang="en-US" dirty="0"/>
          </a:p>
          <a:p>
            <a:pPr marL="0" indent="0">
              <a:buNone/>
            </a:pPr>
            <a:endParaRPr lang="en-US" dirty="0"/>
          </a:p>
          <a:p>
            <a:r>
              <a:rPr lang="en-US" dirty="0"/>
              <a:t>When </a:t>
            </a:r>
            <a:r>
              <a:rPr lang="en-US" dirty="0">
                <a:solidFill>
                  <a:schemeClr val="tx2">
                    <a:lumMod val="75000"/>
                  </a:schemeClr>
                </a:solidFill>
              </a:rPr>
              <a:t>custom data </a:t>
            </a:r>
            <a:r>
              <a:rPr lang="en-US" dirty="0"/>
              <a:t>needs to be passed the </a:t>
            </a:r>
            <a:r>
              <a:rPr lang="en-US" dirty="0">
                <a:solidFill>
                  <a:schemeClr val="tx2">
                    <a:lumMod val="75000"/>
                  </a:schemeClr>
                </a:solidFill>
              </a:rPr>
              <a:t>EventArgs</a:t>
            </a:r>
            <a:r>
              <a:rPr lang="en-US" dirty="0"/>
              <a:t> class </a:t>
            </a:r>
            <a:br>
              <a:rPr lang="bg-BG" dirty="0"/>
            </a:br>
            <a:r>
              <a:rPr lang="en-US" dirty="0"/>
              <a:t>can be </a:t>
            </a:r>
            <a:r>
              <a:rPr lang="en-US" dirty="0">
                <a:solidFill>
                  <a:schemeClr val="tx2">
                    <a:lumMod val="75000"/>
                  </a:schemeClr>
                </a:solidFill>
              </a:rPr>
              <a:t>extended</a:t>
            </a:r>
            <a:r>
              <a:rPr lang="en-US" dirty="0"/>
              <a:t>.</a:t>
            </a:r>
          </a:p>
        </p:txBody>
      </p:sp>
      <p:sp>
        <p:nvSpPr>
          <p:cNvPr id="2" name="Title 1"/>
          <p:cNvSpPr>
            <a:spLocks noGrp="1"/>
          </p:cNvSpPr>
          <p:nvPr>
            <p:ph type="title"/>
          </p:nvPr>
        </p:nvSpPr>
        <p:spPr/>
        <p:txBody>
          <a:bodyPr/>
          <a:lstStyle/>
          <a:p>
            <a:r>
              <a:rPr lang="en-US" noProof="1"/>
              <a:t>EventArgs</a:t>
            </a:r>
          </a:p>
        </p:txBody>
      </p:sp>
      <p:sp>
        <p:nvSpPr>
          <p:cNvPr id="4" name="Slide Number Placeholder 3"/>
          <p:cNvSpPr>
            <a:spLocks noGrp="1"/>
          </p:cNvSpPr>
          <p:nvPr>
            <p:ph type="sldNum" sz="quarter" idx="13"/>
          </p:nvPr>
        </p:nvSpPr>
        <p:spPr/>
        <p:txBody>
          <a:bodyPr/>
          <a:lstStyle/>
          <a:p>
            <a:fld id="{58452FF4-89E3-4D1B-9927-2DBDC00E58D7}" type="slidenum">
              <a:rPr lang="en-US" smtClean="0"/>
              <a:pPr/>
              <a:t>27</a:t>
            </a:fld>
            <a:endParaRPr lang="en-US" dirty="0"/>
          </a:p>
        </p:txBody>
      </p:sp>
      <p:sp>
        <p:nvSpPr>
          <p:cNvPr id="6" name="Rectangle 5"/>
          <p:cNvSpPr/>
          <p:nvPr/>
        </p:nvSpPr>
        <p:spPr>
          <a:xfrm>
            <a:off x="656267" y="2019211"/>
            <a:ext cx="10765338" cy="646331"/>
          </a:xfrm>
          <a:prstGeom prst="rect">
            <a:avLst/>
          </a:prstGeom>
        </p:spPr>
        <p:txBody>
          <a:bodyPr wrap="square">
            <a:spAutoFit/>
          </a:bodyPr>
          <a:lstStyle/>
          <a:p>
            <a:pPr algn="ctr"/>
            <a:endParaRPr lang="en-US" sz="3600" dirty="0"/>
          </a:p>
        </p:txBody>
      </p:sp>
      <p:sp>
        <p:nvSpPr>
          <p:cNvPr id="9" name="Rectangle 2"/>
          <p:cNvSpPr>
            <a:spLocks noChangeArrowheads="1"/>
          </p:cNvSpPr>
          <p:nvPr/>
        </p:nvSpPr>
        <p:spPr bwMode="auto">
          <a:xfrm>
            <a:off x="912812" y="5138655"/>
            <a:ext cx="10287000" cy="52322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800" b="1" noProof="1">
                <a:solidFill>
                  <a:schemeClr val="tx2"/>
                </a:solidFill>
                <a:latin typeface="Consolas" pitchFamily="49" charset="0"/>
                <a:cs typeface="Consolas" pitchFamily="49" charset="0"/>
                <a:sym typeface="Wingdings" pitchFamily="2" charset="2"/>
              </a:rPr>
              <a:t>public event EventHandler&lt;</a:t>
            </a:r>
            <a:r>
              <a:rPr lang="en-US" sz="2800" b="1" noProof="1">
                <a:solidFill>
                  <a:schemeClr val="tx2">
                    <a:lumMod val="75000"/>
                  </a:schemeClr>
                </a:solidFill>
                <a:latin typeface="Consolas" pitchFamily="49" charset="0"/>
                <a:cs typeface="Consolas" pitchFamily="49" charset="0"/>
                <a:sym typeface="Wingdings" pitchFamily="2" charset="2"/>
              </a:rPr>
              <a:t>EventArgs</a:t>
            </a:r>
            <a:r>
              <a:rPr lang="en-US" sz="2800" b="1" noProof="1">
                <a:solidFill>
                  <a:schemeClr val="tx2"/>
                </a:solidFill>
                <a:latin typeface="Consolas" pitchFamily="49" charset="0"/>
                <a:cs typeface="Consolas" pitchFamily="49" charset="0"/>
                <a:sym typeface="Wingdings" pitchFamily="2" charset="2"/>
              </a:rPr>
              <a:t>&gt; WorkPerformed;</a:t>
            </a:r>
            <a:endParaRPr lang="bg-BG" sz="2800" b="1" noProof="1">
              <a:solidFill>
                <a:schemeClr val="tx2"/>
              </a:solidFill>
              <a:latin typeface="Consolas" pitchFamily="49" charset="0"/>
              <a:cs typeface="Consolas" pitchFamily="49" charset="0"/>
              <a:sym typeface="Wingdings" pitchFamily="2" charset="2"/>
            </a:endParaRPr>
          </a:p>
        </p:txBody>
      </p:sp>
      <p:sp>
        <p:nvSpPr>
          <p:cNvPr id="8" name="Rectangle 2"/>
          <p:cNvSpPr>
            <a:spLocks noChangeArrowheads="1"/>
          </p:cNvSpPr>
          <p:nvPr/>
        </p:nvSpPr>
        <p:spPr bwMode="auto">
          <a:xfrm>
            <a:off x="912812" y="2564437"/>
            <a:ext cx="10287000" cy="95410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marL="0" indent="0" eaLnBrk="0" hangingPunct="0">
              <a:spcBef>
                <a:spcPct val="0"/>
              </a:spcBef>
              <a:buClr>
                <a:schemeClr val="accent5">
                  <a:lumMod val="40000"/>
                  <a:lumOff val="60000"/>
                </a:schemeClr>
              </a:buClr>
              <a:buSzPct val="70000"/>
              <a:buFontTx/>
              <a:buNone/>
              <a:tabLst/>
            </a:pPr>
            <a:r>
              <a:rPr lang="bg-BG" sz="2800" b="1" noProof="1">
                <a:solidFill>
                  <a:schemeClr val="tx2"/>
                </a:solidFill>
                <a:latin typeface="Consolas" pitchFamily="49" charset="0"/>
                <a:cs typeface="Consolas" pitchFamily="49" charset="0"/>
                <a:sym typeface="Wingdings" pitchFamily="2" charset="2"/>
              </a:rPr>
              <a:t>public delegate void </a:t>
            </a:r>
            <a:r>
              <a:rPr lang="bg-BG" sz="2800" b="1" noProof="1">
                <a:solidFill>
                  <a:schemeClr val="tx2">
                    <a:lumMod val="75000"/>
                  </a:schemeClr>
                </a:solidFill>
                <a:latin typeface="Consolas" pitchFamily="49" charset="0"/>
                <a:cs typeface="Consolas" pitchFamily="49" charset="0"/>
                <a:sym typeface="Wingdings" pitchFamily="2" charset="2"/>
              </a:rPr>
              <a:t>EventHandler</a:t>
            </a:r>
            <a:endParaRPr lang="en-US" sz="2800" b="1" noProof="1">
              <a:solidFill>
                <a:schemeClr val="tx2">
                  <a:lumMod val="75000"/>
                </a:schemeClr>
              </a:solidFill>
              <a:latin typeface="Consolas" pitchFamily="49" charset="0"/>
              <a:cs typeface="Consolas" pitchFamily="49" charset="0"/>
              <a:sym typeface="Wingdings" pitchFamily="2" charset="2"/>
            </a:endParaRPr>
          </a:p>
          <a:p>
            <a:pPr marL="0" indent="0" eaLnBrk="0" hangingPunct="0">
              <a:spcBef>
                <a:spcPct val="0"/>
              </a:spcBef>
              <a:buClr>
                <a:schemeClr val="accent5">
                  <a:lumMod val="40000"/>
                  <a:lumOff val="60000"/>
                </a:schemeClr>
              </a:buClr>
              <a:buSzPct val="70000"/>
              <a:buFontTx/>
              <a:buNone/>
              <a:tabLst/>
            </a:pPr>
            <a:r>
              <a:rPr lang="en-US" sz="2800" b="1" noProof="1">
                <a:solidFill>
                  <a:schemeClr val="tx2">
                    <a:lumMod val="75000"/>
                  </a:schemeClr>
                </a:solidFill>
                <a:latin typeface="Consolas" pitchFamily="49" charset="0"/>
                <a:cs typeface="Consolas" pitchFamily="49" charset="0"/>
                <a:sym typeface="Wingdings" pitchFamily="2" charset="2"/>
              </a:rPr>
              <a:t>                </a:t>
            </a:r>
            <a:r>
              <a:rPr lang="bg-BG" sz="2800" b="1" noProof="1">
                <a:solidFill>
                  <a:schemeClr val="tx2"/>
                </a:solidFill>
                <a:latin typeface="Consolas" pitchFamily="49" charset="0"/>
                <a:cs typeface="Consolas" pitchFamily="49" charset="0"/>
                <a:sym typeface="Wingdings" pitchFamily="2" charset="2"/>
              </a:rPr>
              <a:t>(</a:t>
            </a:r>
            <a:r>
              <a:rPr lang="en-US" sz="2800" b="1" noProof="1">
                <a:solidFill>
                  <a:schemeClr val="tx2">
                    <a:lumMod val="75000"/>
                  </a:schemeClr>
                </a:solidFill>
                <a:latin typeface="Consolas" pitchFamily="49" charset="0"/>
                <a:cs typeface="Consolas" pitchFamily="49" charset="0"/>
                <a:sym typeface="Wingdings" pitchFamily="2" charset="2"/>
              </a:rPr>
              <a:t>object</a:t>
            </a:r>
            <a:r>
              <a:rPr lang="en-US" sz="2800" b="1" noProof="1">
                <a:solidFill>
                  <a:schemeClr val="tx2"/>
                </a:solidFill>
                <a:latin typeface="Consolas" pitchFamily="49" charset="0"/>
                <a:cs typeface="Consolas" pitchFamily="49" charset="0"/>
                <a:sym typeface="Wingdings" pitchFamily="2" charset="2"/>
              </a:rPr>
              <a:t> </a:t>
            </a:r>
            <a:r>
              <a:rPr lang="bg-BG" sz="2800" b="1" noProof="1">
                <a:solidFill>
                  <a:schemeClr val="tx2"/>
                </a:solidFill>
                <a:latin typeface="Consolas" pitchFamily="49" charset="0"/>
                <a:cs typeface="Consolas" pitchFamily="49" charset="0"/>
                <a:sym typeface="Wingdings" pitchFamily="2" charset="2"/>
              </a:rPr>
              <a:t>sender,</a:t>
            </a:r>
            <a:r>
              <a:rPr lang="en-US" sz="2800" b="1" noProof="1">
                <a:solidFill>
                  <a:schemeClr val="tx2"/>
                </a:solidFill>
                <a:latin typeface="Consolas" pitchFamily="49" charset="0"/>
                <a:cs typeface="Consolas" pitchFamily="49" charset="0"/>
                <a:sym typeface="Wingdings" pitchFamily="2" charset="2"/>
              </a:rPr>
              <a:t> </a:t>
            </a:r>
            <a:r>
              <a:rPr lang="bg-BG" sz="2800" b="1" noProof="1">
                <a:solidFill>
                  <a:schemeClr val="tx2">
                    <a:lumMod val="75000"/>
                  </a:schemeClr>
                </a:solidFill>
                <a:latin typeface="Consolas" pitchFamily="49" charset="0"/>
                <a:cs typeface="Consolas" pitchFamily="49" charset="0"/>
                <a:sym typeface="Wingdings" pitchFamily="2" charset="2"/>
              </a:rPr>
              <a:t>EventArgs</a:t>
            </a:r>
            <a:r>
              <a:rPr lang="en-US" sz="2800" b="1" noProof="1">
                <a:solidFill>
                  <a:schemeClr val="tx2"/>
                </a:solidFill>
                <a:latin typeface="Consolas" pitchFamily="49" charset="0"/>
                <a:cs typeface="Consolas" pitchFamily="49" charset="0"/>
                <a:sym typeface="Wingdings" pitchFamily="2" charset="2"/>
              </a:rPr>
              <a:t> </a:t>
            </a:r>
            <a:r>
              <a:rPr lang="bg-BG" sz="2800" b="1" noProof="1">
                <a:solidFill>
                  <a:schemeClr val="tx2"/>
                </a:solidFill>
                <a:latin typeface="Consolas" pitchFamily="49" charset="0"/>
                <a:cs typeface="Consolas" pitchFamily="49" charset="0"/>
                <a:sym typeface="Wingdings" pitchFamily="2" charset="2"/>
              </a:rPr>
              <a:t>e);</a:t>
            </a:r>
          </a:p>
        </p:txBody>
      </p:sp>
    </p:spTree>
    <p:extLst>
      <p:ext uri="{BB962C8B-B14F-4D97-AF65-F5344CB8AC3E}">
        <p14:creationId xmlns:p14="http://schemas.microsoft.com/office/powerpoint/2010/main" val="31106653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lstStyle/>
          <a:p>
            <a:endParaRPr lang="en-US" dirty="0"/>
          </a:p>
          <a:p>
            <a:endParaRPr lang="en-US" dirty="0"/>
          </a:p>
          <a:p>
            <a:endParaRPr lang="en-US" dirty="0"/>
          </a:p>
          <a:p>
            <a:pPr marL="0" indent="0">
              <a:buNone/>
            </a:pPr>
            <a:endParaRPr lang="en-US" dirty="0"/>
          </a:p>
          <a:p>
            <a:r>
              <a:rPr lang="en-US" dirty="0"/>
              <a:t>To use a custom EventArgs class, the delegate must reference the class in its signature</a:t>
            </a:r>
          </a:p>
          <a:p>
            <a:endParaRPr lang="en-US" dirty="0"/>
          </a:p>
        </p:txBody>
      </p:sp>
      <p:sp>
        <p:nvSpPr>
          <p:cNvPr id="2" name="Title 1"/>
          <p:cNvSpPr>
            <a:spLocks noGrp="1"/>
          </p:cNvSpPr>
          <p:nvPr>
            <p:ph type="title"/>
          </p:nvPr>
        </p:nvSpPr>
        <p:spPr/>
        <p:txBody>
          <a:bodyPr/>
          <a:lstStyle/>
          <a:p>
            <a:r>
              <a:rPr lang="en-US" dirty="0"/>
              <a:t>Deriving from the EventArgs Class </a:t>
            </a:r>
          </a:p>
        </p:txBody>
      </p:sp>
      <p:sp>
        <p:nvSpPr>
          <p:cNvPr id="4" name="Slide Number Placeholder 3"/>
          <p:cNvSpPr>
            <a:spLocks noGrp="1"/>
          </p:cNvSpPr>
          <p:nvPr>
            <p:ph type="sldNum" sz="quarter" idx="13"/>
          </p:nvPr>
        </p:nvSpPr>
        <p:spPr/>
        <p:txBody>
          <a:bodyPr/>
          <a:lstStyle/>
          <a:p>
            <a:fld id="{58452FF4-89E3-4D1B-9927-2DBDC00E58D7}" type="slidenum">
              <a:rPr lang="en-US" smtClean="0"/>
              <a:pPr/>
              <a:t>28</a:t>
            </a:fld>
            <a:endParaRPr lang="en-US" dirty="0"/>
          </a:p>
        </p:txBody>
      </p:sp>
      <p:sp>
        <p:nvSpPr>
          <p:cNvPr id="5" name="Rectangle 2"/>
          <p:cNvSpPr>
            <a:spLocks noChangeArrowheads="1"/>
          </p:cNvSpPr>
          <p:nvPr/>
        </p:nvSpPr>
        <p:spPr bwMode="auto">
          <a:xfrm>
            <a:off x="760413" y="1549889"/>
            <a:ext cx="9448800" cy="224676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public class WorkPerformedEventArgs : EventArgs</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public int Hours { get; set; }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public WorkType WorkType { get; set; }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a:t>
            </a:r>
          </a:p>
        </p:txBody>
      </p:sp>
      <p:sp>
        <p:nvSpPr>
          <p:cNvPr id="8" name="Rectangle 2"/>
          <p:cNvSpPr>
            <a:spLocks noChangeArrowheads="1"/>
          </p:cNvSpPr>
          <p:nvPr/>
        </p:nvSpPr>
        <p:spPr bwMode="auto">
          <a:xfrm>
            <a:off x="760414" y="5254109"/>
            <a:ext cx="9448800" cy="95410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public delegate void WorkPerfHandler</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(object sender, WorkPerfEventArgs e)</a:t>
            </a:r>
          </a:p>
        </p:txBody>
      </p:sp>
    </p:spTree>
    <p:extLst>
      <p:ext uri="{BB962C8B-B14F-4D97-AF65-F5344CB8AC3E}">
        <p14:creationId xmlns:p14="http://schemas.microsoft.com/office/powerpoint/2010/main" val="34900883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lstStyle/>
          <a:p>
            <a:r>
              <a:rPr lang="en-US" dirty="0"/>
              <a:t>The </a:t>
            </a:r>
            <a:r>
              <a:rPr lang="en-US" b="1" dirty="0">
                <a:solidFill>
                  <a:schemeClr val="bg1"/>
                </a:solidFill>
              </a:rPr>
              <a:t>+=</a:t>
            </a:r>
            <a:r>
              <a:rPr lang="en-US" dirty="0"/>
              <a:t> operator is used to attach an event to an event handler:</a:t>
            </a:r>
          </a:p>
        </p:txBody>
      </p:sp>
      <p:sp>
        <p:nvSpPr>
          <p:cNvPr id="2" name="Title 1"/>
          <p:cNvSpPr>
            <a:spLocks noGrp="1"/>
          </p:cNvSpPr>
          <p:nvPr>
            <p:ph type="title"/>
          </p:nvPr>
        </p:nvSpPr>
        <p:spPr/>
        <p:txBody>
          <a:bodyPr/>
          <a:lstStyle/>
          <a:p>
            <a:r>
              <a:rPr lang="en-US" dirty="0"/>
              <a:t>Defining and Attaching Event Handlers </a:t>
            </a:r>
          </a:p>
        </p:txBody>
      </p:sp>
      <p:sp>
        <p:nvSpPr>
          <p:cNvPr id="4" name="Slide Number Placeholder 3"/>
          <p:cNvSpPr>
            <a:spLocks noGrp="1"/>
          </p:cNvSpPr>
          <p:nvPr>
            <p:ph type="sldNum" sz="quarter" idx="13"/>
          </p:nvPr>
        </p:nvSpPr>
        <p:spPr/>
        <p:txBody>
          <a:bodyPr/>
          <a:lstStyle/>
          <a:p>
            <a:fld id="{58452FF4-89E3-4D1B-9927-2DBDC00E58D7}" type="slidenum">
              <a:rPr lang="en-US" smtClean="0"/>
              <a:pPr/>
              <a:t>29</a:t>
            </a:fld>
            <a:endParaRPr lang="en-US" dirty="0"/>
          </a:p>
        </p:txBody>
      </p:sp>
      <p:sp>
        <p:nvSpPr>
          <p:cNvPr id="8" name="Rectangle 2"/>
          <p:cNvSpPr>
            <a:spLocks noChangeArrowheads="1"/>
          </p:cNvSpPr>
          <p:nvPr/>
        </p:nvSpPr>
        <p:spPr bwMode="auto">
          <a:xfrm>
            <a:off x="760412" y="1905000"/>
            <a:ext cx="10382251" cy="120032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var worker = new Worker();</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worker.WorkPerformed </a:t>
            </a:r>
            <a:r>
              <a:rPr lang="en-US" sz="2400" b="1" noProof="1">
                <a:solidFill>
                  <a:schemeClr val="tx2">
                    <a:lumMod val="75000"/>
                  </a:schemeClr>
                </a:solidFill>
                <a:latin typeface="Consolas" pitchFamily="49" charset="0"/>
                <a:cs typeface="Consolas" pitchFamily="49" charset="0"/>
                <a:sym typeface="Wingdings" pitchFamily="2" charset="2"/>
              </a:rPr>
              <a:t>+=</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new EventHandler&lt;WorkPerfEventArgs&gt;(worker_WorkPerformed);</a:t>
            </a:r>
          </a:p>
        </p:txBody>
      </p:sp>
      <p:sp>
        <p:nvSpPr>
          <p:cNvPr id="9" name="Rectangle 2"/>
          <p:cNvSpPr>
            <a:spLocks noChangeArrowheads="1"/>
          </p:cNvSpPr>
          <p:nvPr/>
        </p:nvSpPr>
        <p:spPr bwMode="auto">
          <a:xfrm>
            <a:off x="760412" y="3505200"/>
            <a:ext cx="10382252" cy="267765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var worker = new Worker();</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worker.WorkPerformed </a:t>
            </a:r>
            <a:r>
              <a:rPr lang="en-US" sz="2400" b="1" noProof="1">
                <a:solidFill>
                  <a:schemeClr val="tx2">
                    <a:lumMod val="75000"/>
                  </a:schemeClr>
                </a:solidFill>
                <a:latin typeface="Consolas" pitchFamily="49" charset="0"/>
                <a:cs typeface="Consolas" pitchFamily="49" charset="0"/>
                <a:sym typeface="Wingdings" pitchFamily="2" charset="2"/>
              </a:rPr>
              <a:t>+= </a:t>
            </a:r>
            <a:r>
              <a:rPr lang="en-US" sz="2400" b="1" noProof="1">
                <a:solidFill>
                  <a:schemeClr val="tx2"/>
                </a:solidFill>
                <a:latin typeface="Consolas" pitchFamily="49" charset="0"/>
                <a:cs typeface="Consolas" pitchFamily="49" charset="0"/>
                <a:sym typeface="Wingdings" pitchFamily="2" charset="2"/>
              </a:rPr>
              <a:t>worker_WorkPerformed;</a:t>
            </a:r>
          </a:p>
          <a:p>
            <a:pPr eaLnBrk="0" hangingPunct="0">
              <a:spcBef>
                <a:spcPct val="0"/>
              </a:spcBef>
              <a:buClr>
                <a:schemeClr val="accent5">
                  <a:lumMod val="40000"/>
                  <a:lumOff val="60000"/>
                </a:schemeClr>
              </a:buClr>
              <a:buSzPct val="70000"/>
            </a:pPr>
            <a:endParaRPr lang="en-US" sz="2400" b="1" noProof="1">
              <a:solidFill>
                <a:schemeClr val="tx2"/>
              </a:solidFill>
              <a:latin typeface="Consolas" pitchFamily="49" charset="0"/>
              <a:cs typeface="Consolas" pitchFamily="49" charset="0"/>
              <a:sym typeface="Wingdings" pitchFamily="2" charset="2"/>
            </a:endParaRP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void worker_WorkPerformed(object sender, </a:t>
            </a:r>
            <a:r>
              <a:rPr lang="en-US" sz="2400" b="1" noProof="1">
                <a:solidFill>
                  <a:schemeClr val="tx2">
                    <a:lumMod val="75000"/>
                  </a:schemeClr>
                </a:solidFill>
                <a:latin typeface="Consolas" pitchFamily="49" charset="0"/>
                <a:cs typeface="Consolas" pitchFamily="49" charset="0"/>
                <a:sym typeface="Wingdings" pitchFamily="2" charset="2"/>
              </a:rPr>
              <a:t>WorkPerfHandler</a:t>
            </a:r>
            <a:r>
              <a:rPr lang="en-US" sz="2400" b="1" noProof="1">
                <a:solidFill>
                  <a:schemeClr val="tx2"/>
                </a:solidFill>
                <a:latin typeface="Consolas" pitchFamily="49" charset="0"/>
                <a:cs typeface="Consolas" pitchFamily="49" charset="0"/>
                <a:sym typeface="Wingdings" pitchFamily="2" charset="2"/>
              </a:rPr>
              <a:t> e) </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Console.WriteLine(e.); </a:t>
            </a:r>
          </a:p>
          <a:p>
            <a:pPr eaLnBrk="0" hangingPunct="0">
              <a:spcBef>
                <a:spcPct val="0"/>
              </a:spcBef>
              <a:buClr>
                <a:schemeClr val="accent5">
                  <a:lumMod val="40000"/>
                  <a:lumOff val="60000"/>
                </a:schemeClr>
              </a:buClr>
              <a:buSzPct val="70000"/>
            </a:pPr>
            <a:r>
              <a:rPr lang="en-US" sz="2400" b="1" noProof="1">
                <a:solidFill>
                  <a:schemeClr val="tx2"/>
                </a:solidFill>
                <a:latin typeface="Consolas" pitchFamily="49" charset="0"/>
                <a:cs typeface="Consolas" pitchFamily="49" charset="0"/>
                <a:sym typeface="Wingdings" pitchFamily="2" charset="2"/>
              </a:rPr>
              <a:t>}  </a:t>
            </a:r>
          </a:p>
        </p:txBody>
      </p:sp>
      <p:sp>
        <p:nvSpPr>
          <p:cNvPr id="10" name="AutoShape 23"/>
          <p:cNvSpPr>
            <a:spLocks noChangeArrowheads="1"/>
          </p:cNvSpPr>
          <p:nvPr/>
        </p:nvSpPr>
        <p:spPr bwMode="auto">
          <a:xfrm>
            <a:off x="6323012" y="3318050"/>
            <a:ext cx="4659675" cy="569498"/>
          </a:xfrm>
          <a:prstGeom prst="wedgeRoundRectCallout">
            <a:avLst>
              <a:gd name="adj1" fmla="val -54725"/>
              <a:gd name="adj2" fmla="val 50615"/>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Compiler will “infer” the delegate </a:t>
            </a:r>
          </a:p>
        </p:txBody>
      </p:sp>
    </p:spTree>
    <p:extLst>
      <p:ext uri="{BB962C8B-B14F-4D97-AF65-F5344CB8AC3E}">
        <p14:creationId xmlns:p14="http://schemas.microsoft.com/office/powerpoint/2010/main" val="241626602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Questions</a:t>
            </a:r>
          </a:p>
        </p:txBody>
      </p:sp>
      <p:sp>
        <p:nvSpPr>
          <p:cNvPr id="2" name="Slide Number Placeholder 1"/>
          <p:cNvSpPr>
            <a:spLocks noGrp="1"/>
          </p:cNvSpPr>
          <p:nvPr>
            <p:ph type="sldNum" sz="quarter" idx="13"/>
          </p:nvPr>
        </p:nvSpPr>
        <p:spPr/>
        <p:txBody>
          <a:bodyPr/>
          <a:lstStyle/>
          <a:p>
            <a:pPr defTabSz="914126">
              <a:defRPr/>
            </a:pPr>
            <a:fld id="{C014DD1E-5D91-48A3-AD6D-45FBA980D106}" type="slidenum">
              <a:rPr lang="en-US">
                <a:solidFill>
                  <a:srgbClr val="234465"/>
                </a:solidFill>
                <a:latin typeface="Calibri" panose="020F0502020204030204"/>
              </a:rPr>
              <a:pPr defTabSz="914126">
                <a:defRPr/>
              </a:pPr>
              <a:t>3</a:t>
            </a:fld>
            <a:endParaRPr lang="en-US" dirty="0">
              <a:solidFill>
                <a:srgbClr val="234465"/>
              </a:solidFill>
              <a:latin typeface="Calibri" panose="020F0502020204030204"/>
            </a:endParaRPr>
          </a:p>
        </p:txBody>
      </p:sp>
      <p:sp>
        <p:nvSpPr>
          <p:cNvPr id="9" name="Content Placeholder 2"/>
          <p:cNvSpPr txBox="1">
            <a:spLocks/>
          </p:cNvSpPr>
          <p:nvPr/>
        </p:nvSpPr>
        <p:spPr>
          <a:xfrm>
            <a:off x="172991" y="1348330"/>
            <a:ext cx="11801576" cy="5372288"/>
          </a:xfrm>
          <a:prstGeom prst="rect">
            <a:avLst/>
          </a:prstGeom>
        </p:spPr>
        <p:txBody>
          <a:bodyPr vert="horz" lIns="107972" tIns="35991" rIns="107972" bIns="35991" rtlCol="0">
            <a:normAutofit/>
          </a:bodyPr>
          <a:lstStyle>
            <a:lvl1pPr marL="456915" indent="-456915" algn="l" defTabSz="1218438" rtl="0" eaLnBrk="1" latinLnBrk="1" hangingPunct="1">
              <a:lnSpc>
                <a:spcPct val="105000"/>
              </a:lnSpc>
              <a:spcBef>
                <a:spcPts val="600"/>
              </a:spcBef>
              <a:spcAft>
                <a:spcPts val="600"/>
              </a:spcAft>
              <a:buFont typeface="Wingdings" panose="05000000000000000000" pitchFamily="2" charset="2"/>
              <a:buChar char="§"/>
              <a:defRPr sz="3398" kern="1200">
                <a:solidFill>
                  <a:schemeClr val="tx1"/>
                </a:solidFill>
                <a:latin typeface="+mn-lt"/>
                <a:ea typeface="+mn-ea"/>
                <a:cs typeface="+mn-cs"/>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marL="0" indent="0" algn="ctr" defTabSz="1218072">
              <a:buNone/>
              <a:defRPr/>
            </a:pPr>
            <a:endParaRPr lang="bg-BG" sz="3397" b="1" dirty="0">
              <a:solidFill>
                <a:srgbClr val="234465"/>
              </a:solidFill>
              <a:latin typeface="Calibri" panose="020F0502020204030204"/>
            </a:endParaRPr>
          </a:p>
          <a:p>
            <a:pPr marL="0" indent="0" algn="ctr" defTabSz="1218072">
              <a:buNone/>
              <a:defRPr/>
            </a:pPr>
            <a:r>
              <a:rPr lang="en-US" sz="7198" b="1" u="sng" dirty="0">
                <a:solidFill>
                  <a:srgbClr val="FFA000"/>
                </a:solidFill>
                <a:latin typeface="Calibri" panose="020F0502020204030204"/>
              </a:rPr>
              <a:t>sli.do</a:t>
            </a:r>
            <a:br>
              <a:rPr lang="en-US" sz="5998" b="1" dirty="0">
                <a:solidFill>
                  <a:srgbClr val="234465"/>
                </a:solidFill>
                <a:latin typeface="Calibri" panose="020F0502020204030204"/>
              </a:rPr>
            </a:br>
            <a:r>
              <a:rPr lang="en-US" sz="11497" b="1" dirty="0">
                <a:solidFill>
                  <a:srgbClr val="234465"/>
                </a:solidFill>
                <a:latin typeface="Calibri" panose="020F0502020204030204"/>
              </a:rPr>
              <a:t>#</a:t>
            </a:r>
            <a:r>
              <a:rPr lang="en-US" sz="11497" b="1" noProof="1">
                <a:solidFill>
                  <a:srgbClr val="234465"/>
                </a:solidFill>
                <a:latin typeface="Calibri" panose="020F0502020204030204"/>
              </a:rPr>
              <a:t>fund-csharp</a:t>
            </a:r>
            <a:endParaRPr lang="en-US" sz="3397" noProof="1">
              <a:solidFill>
                <a:srgbClr val="234465"/>
              </a:solidFill>
              <a:latin typeface="Calibri" panose="020F0502020204030204"/>
            </a:endParaRPr>
          </a:p>
        </p:txBody>
      </p:sp>
    </p:spTree>
    <p:extLst>
      <p:ext uri="{BB962C8B-B14F-4D97-AF65-F5344CB8AC3E}">
        <p14:creationId xmlns:p14="http://schemas.microsoft.com/office/powerpoint/2010/main" val="2827455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lstStyle/>
          <a:p>
            <a:r>
              <a:rPr lang="en-US" dirty="0">
                <a:solidFill>
                  <a:schemeClr val="tx2">
                    <a:lumMod val="75000"/>
                  </a:schemeClr>
                </a:solidFill>
              </a:rPr>
              <a:t>Anonymous methods </a:t>
            </a:r>
            <a:r>
              <a:rPr lang="en-US" dirty="0"/>
              <a:t>allow event handler code to </a:t>
            </a:r>
            <a:r>
              <a:rPr lang="en-US" dirty="0">
                <a:solidFill>
                  <a:schemeClr val="tx2">
                    <a:lumMod val="75000"/>
                  </a:schemeClr>
                </a:solidFill>
              </a:rPr>
              <a:t>be hooked </a:t>
            </a:r>
            <a:br>
              <a:rPr lang="en-US" dirty="0">
                <a:solidFill>
                  <a:schemeClr val="tx2">
                    <a:lumMod val="75000"/>
                  </a:schemeClr>
                </a:solidFill>
              </a:rPr>
            </a:br>
            <a:r>
              <a:rPr lang="en-US" dirty="0">
                <a:solidFill>
                  <a:schemeClr val="tx2">
                    <a:lumMod val="75000"/>
                  </a:schemeClr>
                </a:solidFill>
              </a:rPr>
              <a:t>directly to an event</a:t>
            </a:r>
          </a:p>
          <a:p>
            <a:r>
              <a:rPr lang="en-US" dirty="0">
                <a:solidFill>
                  <a:schemeClr val="tx2">
                    <a:lumMod val="75000"/>
                  </a:schemeClr>
                </a:solidFill>
              </a:rPr>
              <a:t>Anonymous methods </a:t>
            </a:r>
            <a:r>
              <a:rPr lang="en-US" dirty="0"/>
              <a:t>are defined using the </a:t>
            </a:r>
            <a:r>
              <a:rPr lang="en-US" dirty="0">
                <a:solidFill>
                  <a:schemeClr val="tx2">
                    <a:lumMod val="75000"/>
                  </a:schemeClr>
                </a:solidFill>
              </a:rPr>
              <a:t>delegate keyword</a:t>
            </a:r>
          </a:p>
        </p:txBody>
      </p:sp>
      <p:sp>
        <p:nvSpPr>
          <p:cNvPr id="2" name="Title 1"/>
          <p:cNvSpPr>
            <a:spLocks noGrp="1"/>
          </p:cNvSpPr>
          <p:nvPr>
            <p:ph type="title"/>
          </p:nvPr>
        </p:nvSpPr>
        <p:spPr/>
        <p:txBody>
          <a:bodyPr/>
          <a:lstStyle/>
          <a:p>
            <a:r>
              <a:rPr lang="en-US" dirty="0"/>
              <a:t>Anonymous Methods</a:t>
            </a:r>
          </a:p>
        </p:txBody>
      </p:sp>
      <p:sp>
        <p:nvSpPr>
          <p:cNvPr id="4" name="Slide Number Placeholder 3"/>
          <p:cNvSpPr>
            <a:spLocks noGrp="1"/>
          </p:cNvSpPr>
          <p:nvPr>
            <p:ph type="sldNum" sz="quarter" idx="13"/>
          </p:nvPr>
        </p:nvSpPr>
        <p:spPr/>
        <p:txBody>
          <a:bodyPr/>
          <a:lstStyle/>
          <a:p>
            <a:fld id="{58452FF4-89E3-4D1B-9927-2DBDC00E58D7}" type="slidenum">
              <a:rPr lang="en-US" smtClean="0"/>
              <a:pPr/>
              <a:t>30</a:t>
            </a:fld>
            <a:endParaRPr lang="en-US" dirty="0"/>
          </a:p>
        </p:txBody>
      </p:sp>
      <p:sp>
        <p:nvSpPr>
          <p:cNvPr id="9" name="Rectangle 2"/>
          <p:cNvSpPr>
            <a:spLocks noChangeArrowheads="1"/>
          </p:cNvSpPr>
          <p:nvPr/>
        </p:nvSpPr>
        <p:spPr bwMode="auto">
          <a:xfrm>
            <a:off x="776187" y="3124200"/>
            <a:ext cx="8917740" cy="310854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var worker = new Worker();</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worker.WorkPerformed +=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delegate(object sender, WorkPerfEventArgs e)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Console.WriteLine(e.Hours.ToString());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a:t>
            </a:r>
          </a:p>
          <a:p>
            <a:pPr eaLnBrk="0" hangingPunct="0">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//End of anonymous method </a:t>
            </a:r>
          </a:p>
        </p:txBody>
      </p:sp>
    </p:spTree>
    <p:extLst>
      <p:ext uri="{BB962C8B-B14F-4D97-AF65-F5344CB8AC3E}">
        <p14:creationId xmlns:p14="http://schemas.microsoft.com/office/powerpoint/2010/main" val="201363571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UI Mouse Click Event Handler – Example</a:t>
            </a:r>
          </a:p>
        </p:txBody>
      </p:sp>
      <p:sp>
        <p:nvSpPr>
          <p:cNvPr id="6" name="Rectangle 2"/>
          <p:cNvSpPr>
            <a:spLocks noChangeArrowheads="1"/>
          </p:cNvSpPr>
          <p:nvPr/>
        </p:nvSpPr>
        <p:spPr bwMode="auto">
          <a:xfrm>
            <a:off x="531811" y="1295400"/>
            <a:ext cx="11049001" cy="507831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public partial class MainWindow : Window</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public MainWindow()</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this.InitializeComponent();</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this.MouseDown += this.MainWindow_MouseClick;</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private void MainWindow_MouseClick(object sender,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MouseButtonEventArgs e)</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MessageBox.Show(string.Format("Mouse clicked at ({0}, {1})",</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e.MouseDevice.GetPosition(this).X,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e.MouseDevice.GetPosition(this).Y));</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  }</a:t>
            </a:r>
          </a:p>
          <a:p>
            <a:pPr eaLnBrk="0" hangingPunct="0">
              <a:lnSpc>
                <a:spcPct val="90000"/>
              </a:lnSpc>
              <a:spcBef>
                <a:spcPct val="0"/>
              </a:spcBef>
              <a:buClr>
                <a:schemeClr val="accent5">
                  <a:lumMod val="40000"/>
                  <a:lumOff val="60000"/>
                </a:schemeClr>
              </a:buClr>
              <a:buSzPct val="70000"/>
            </a:pPr>
            <a:r>
              <a:rPr lang="en-US" sz="2400" b="1" noProof="1">
                <a:latin typeface="Consolas" pitchFamily="49" charset="0"/>
                <a:cs typeface="Consolas" pitchFamily="49" charset="0"/>
                <a:sym typeface="Wingdings" pitchFamily="2" charset="2"/>
              </a:rPr>
              <a:t>}</a:t>
            </a:r>
            <a:endParaRPr lang="bg-BG" sz="2400" b="1" noProof="1">
              <a:latin typeface="Consolas" pitchFamily="49" charset="0"/>
              <a:cs typeface="Consolas" pitchFamily="49" charset="0"/>
              <a:sym typeface="Wingdings" pitchFamily="2" charset="2"/>
            </a:endParaRPr>
          </a:p>
        </p:txBody>
      </p:sp>
      <p:sp>
        <p:nvSpPr>
          <p:cNvPr id="7" name="AutoShape 23"/>
          <p:cNvSpPr>
            <a:spLocks noChangeArrowheads="1"/>
          </p:cNvSpPr>
          <p:nvPr/>
        </p:nvSpPr>
        <p:spPr bwMode="auto">
          <a:xfrm>
            <a:off x="7999412" y="1828800"/>
            <a:ext cx="3886200" cy="978120"/>
          </a:xfrm>
          <a:prstGeom prst="wedgeRoundRectCallout">
            <a:avLst>
              <a:gd name="adj1" fmla="val 4886"/>
              <a:gd name="adj2" fmla="val 159978"/>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noProof="1">
                <a:solidFill>
                  <a:srgbClr val="FFFFFF"/>
                </a:solidFill>
                <a:effectLst>
                  <a:outerShdw blurRad="38100" dist="38100" dir="2700000" algn="tl">
                    <a:srgbClr val="000000">
                      <a:alpha val="43137"/>
                    </a:srgbClr>
                  </a:outerShdw>
                </a:effectLst>
              </a:rPr>
              <a:t>Receives info about the click as MouseButtonEventArgs</a:t>
            </a:r>
          </a:p>
        </p:txBody>
      </p:sp>
    </p:spTree>
    <p:extLst>
      <p:ext uri="{BB962C8B-B14F-4D97-AF65-F5344CB8AC3E}">
        <p14:creationId xmlns:p14="http://schemas.microsoft.com/office/powerpoint/2010/main" val="3847923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12" end="1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Event Loop</a:t>
            </a:r>
          </a:p>
        </p:txBody>
      </p:sp>
      <p:sp>
        <p:nvSpPr>
          <p:cNvPr id="11" name="Slide Number Placeholder 1"/>
          <p:cNvSpPr>
            <a:spLocks noGrp="1"/>
          </p:cNvSpPr>
          <p:nvPr>
            <p:ph type="sldNum" sz="quarter" idx="13"/>
          </p:nvPr>
        </p:nvSpPr>
        <p:spPr>
          <a:xfrm>
            <a:off x="11504612" y="6468676"/>
            <a:ext cx="428822" cy="196477"/>
          </a:xfrm>
        </p:spPr>
        <p:txBody>
          <a:bodyPr/>
          <a:lstStyle/>
          <a:p>
            <a:fld id="{C014DD1E-5D91-48A3-AD6D-45FBA980D106}" type="slidenum">
              <a:rPr lang="en-US" smtClean="0"/>
              <a:pPr/>
              <a:t>32</a:t>
            </a:fld>
            <a:endParaRPr lang="en-US" dirty="0"/>
          </a:p>
        </p:txBody>
      </p:sp>
      <p:sp>
        <p:nvSpPr>
          <p:cNvPr id="12" name="Rounded Rectangle 11"/>
          <p:cNvSpPr/>
          <p:nvPr/>
        </p:nvSpPr>
        <p:spPr>
          <a:xfrm>
            <a:off x="3110653" y="1981200"/>
            <a:ext cx="5691519" cy="1152092"/>
          </a:xfrm>
          <a:prstGeom prst="roundRect">
            <a:avLst/>
          </a:prstGeom>
          <a:solidFill>
            <a:schemeClr val="accent5">
              <a:lumMod val="60000"/>
              <a:lumOff val="40000"/>
              <a:alpha val="31000"/>
            </a:schemeClr>
          </a:solidFill>
          <a:ln>
            <a:solidFill>
              <a:schemeClr val="tx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Wait for events</a:t>
            </a:r>
          </a:p>
        </p:txBody>
      </p:sp>
      <p:sp>
        <p:nvSpPr>
          <p:cNvPr id="13" name="Rounded Rectangle 12"/>
          <p:cNvSpPr/>
          <p:nvPr/>
        </p:nvSpPr>
        <p:spPr>
          <a:xfrm>
            <a:off x="3129666" y="4151143"/>
            <a:ext cx="5691519" cy="1152092"/>
          </a:xfrm>
          <a:prstGeom prst="roundRect">
            <a:avLst/>
          </a:prstGeom>
          <a:solidFill>
            <a:schemeClr val="accent5">
              <a:lumMod val="60000"/>
              <a:lumOff val="40000"/>
              <a:alpha val="31000"/>
            </a:schemeClr>
          </a:solidFill>
          <a:ln>
            <a:solidFill>
              <a:schemeClr val="tx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Handle events</a:t>
            </a:r>
          </a:p>
        </p:txBody>
      </p:sp>
      <p:sp>
        <p:nvSpPr>
          <p:cNvPr id="14" name="Curved Left Arrow 13"/>
          <p:cNvSpPr/>
          <p:nvPr/>
        </p:nvSpPr>
        <p:spPr>
          <a:xfrm>
            <a:off x="8840199" y="2474954"/>
            <a:ext cx="926213" cy="2345543"/>
          </a:xfrm>
          <a:prstGeom prst="curvedLef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Curved Left Arrow 16"/>
          <p:cNvSpPr/>
          <p:nvPr/>
        </p:nvSpPr>
        <p:spPr>
          <a:xfrm rot="10800000">
            <a:off x="2146412" y="2382346"/>
            <a:ext cx="926213" cy="2345543"/>
          </a:xfrm>
          <a:prstGeom prst="curvedLef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Tree>
    <p:extLst>
      <p:ext uri="{BB962C8B-B14F-4D97-AF65-F5344CB8AC3E}">
        <p14:creationId xmlns:p14="http://schemas.microsoft.com/office/powerpoint/2010/main" val="407407878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Event Loop – Simple Example</a:t>
            </a:r>
          </a:p>
        </p:txBody>
      </p:sp>
      <p:sp>
        <p:nvSpPr>
          <p:cNvPr id="11" name="Slide Number Placeholder 1"/>
          <p:cNvSpPr>
            <a:spLocks noGrp="1"/>
          </p:cNvSpPr>
          <p:nvPr>
            <p:ph type="sldNum" sz="quarter" idx="13"/>
          </p:nvPr>
        </p:nvSpPr>
        <p:spPr>
          <a:xfrm>
            <a:off x="11504612" y="6468676"/>
            <a:ext cx="428822" cy="196477"/>
          </a:xfrm>
        </p:spPr>
        <p:txBody>
          <a:bodyPr/>
          <a:lstStyle/>
          <a:p>
            <a:fld id="{C014DD1E-5D91-48A3-AD6D-45FBA980D106}" type="slidenum">
              <a:rPr lang="en-US" smtClean="0"/>
              <a:pPr/>
              <a:t>33</a:t>
            </a:fld>
            <a:endParaRPr lang="en-US" dirty="0"/>
          </a:p>
        </p:txBody>
      </p:sp>
      <p:sp>
        <p:nvSpPr>
          <p:cNvPr id="5" name="Rectangle 2"/>
          <p:cNvSpPr>
            <a:spLocks noChangeArrowheads="1"/>
          </p:cNvSpPr>
          <p:nvPr/>
        </p:nvSpPr>
        <p:spPr bwMode="auto">
          <a:xfrm>
            <a:off x="867568" y="2286000"/>
            <a:ext cx="10453688" cy="280692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while (message != "quit")</a:t>
            </a:r>
          </a:p>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a:t>
            </a:r>
          </a:p>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a:t>
            </a:r>
            <a:r>
              <a:rPr lang="en-US" sz="2800" b="1" i="1" noProof="1">
                <a:solidFill>
                  <a:schemeClr val="accent2"/>
                </a:solidFill>
                <a:latin typeface="Consolas" pitchFamily="49" charset="0"/>
                <a:cs typeface="Consolas" pitchFamily="49" charset="0"/>
                <a:sym typeface="Wingdings" pitchFamily="2" charset="2"/>
              </a:rPr>
              <a:t>// Blocking operation waits for an event from OS</a:t>
            </a:r>
          </a:p>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message = GetMessage();</a:t>
            </a:r>
          </a:p>
          <a:p>
            <a:pPr eaLnBrk="0" hangingPunct="0">
              <a:lnSpc>
                <a:spcPct val="90000"/>
              </a:lnSpc>
              <a:spcBef>
                <a:spcPct val="0"/>
              </a:spcBef>
              <a:buClr>
                <a:schemeClr val="accent5">
                  <a:lumMod val="40000"/>
                  <a:lumOff val="60000"/>
                </a:schemeClr>
              </a:buClr>
              <a:buSzPct val="70000"/>
            </a:pPr>
            <a:endParaRPr lang="en-US" sz="2800" b="1" noProof="1">
              <a:latin typeface="Consolas" pitchFamily="49" charset="0"/>
              <a:cs typeface="Consolas" pitchFamily="49" charset="0"/>
              <a:sym typeface="Wingdings" pitchFamily="2" charset="2"/>
            </a:endParaRPr>
          </a:p>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    ProcessMessage(message);</a:t>
            </a:r>
          </a:p>
          <a:p>
            <a:pPr eaLnBrk="0" hangingPunct="0">
              <a:lnSpc>
                <a:spcPct val="90000"/>
              </a:lnSpc>
              <a:spcBef>
                <a:spcPct val="0"/>
              </a:spcBef>
              <a:buClr>
                <a:schemeClr val="accent5">
                  <a:lumMod val="40000"/>
                  <a:lumOff val="60000"/>
                </a:schemeClr>
              </a:buClr>
              <a:buSzPct val="70000"/>
            </a:pPr>
            <a:r>
              <a:rPr lang="en-US" sz="2800" b="1" noProof="1">
                <a:latin typeface="Consolas" pitchFamily="49" charset="0"/>
                <a:cs typeface="Consolas" pitchFamily="49" charset="0"/>
                <a:sym typeface="Wingdings" pitchFamily="2" charset="2"/>
              </a:rPr>
              <a:t>}</a:t>
            </a:r>
            <a:endParaRPr lang="bg-BG" sz="2800" b="1" noProof="1">
              <a:latin typeface="Consolas" pitchFamily="49" charset="0"/>
              <a:cs typeface="Consolas" pitchFamily="49" charset="0"/>
              <a:sym typeface="Wingdings" pitchFamily="2" charset="2"/>
            </a:endParaRPr>
          </a:p>
        </p:txBody>
      </p:sp>
    </p:spTree>
    <p:extLst>
      <p:ext uri="{BB962C8B-B14F-4D97-AF65-F5344CB8AC3E}">
        <p14:creationId xmlns:p14="http://schemas.microsoft.com/office/powerpoint/2010/main" val="15201104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614949" y="4704825"/>
            <a:ext cx="10958928" cy="768084"/>
          </a:xfrm>
        </p:spPr>
        <p:txBody>
          <a:bodyPr/>
          <a:lstStyle/>
          <a:p>
            <a:r>
              <a:rPr lang="en-GB" dirty="0"/>
              <a:t>Observer</a:t>
            </a:r>
            <a:endParaRPr lang="en-US" dirty="0"/>
          </a:p>
        </p:txBody>
      </p:sp>
      <p:sp>
        <p:nvSpPr>
          <p:cNvPr id="4" name="Text Placeholder 3">
            <a:extLst>
              <a:ext uri="{FF2B5EF4-FFF2-40B4-BE49-F238E27FC236}">
                <a16:creationId xmlns:a16="http://schemas.microsoft.com/office/drawing/2014/main" id="{9ABB0764-A203-44AD-B5A9-2A49E356E147}"/>
              </a:ext>
            </a:extLst>
          </p:cNvPr>
          <p:cNvSpPr>
            <a:spLocks noGrp="1"/>
          </p:cNvSpPr>
          <p:nvPr>
            <p:ph type="body" sz="quarter" idx="11"/>
          </p:nvPr>
        </p:nvSpPr>
        <p:spPr/>
        <p:txBody>
          <a:bodyPr/>
          <a:lstStyle/>
          <a:p>
            <a:r>
              <a:rPr lang="en-US" dirty="0"/>
              <a:t>Handle Events</a:t>
            </a:r>
          </a:p>
        </p:txBody>
      </p:sp>
      <p:pic>
        <p:nvPicPr>
          <p:cNvPr id="21506" name="Picture 2" descr="Image result for observer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5212" y="1404756"/>
            <a:ext cx="2336427" cy="2336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119658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a:lnSpc>
                <a:spcPct val="100000"/>
              </a:lnSpc>
            </a:pPr>
            <a:r>
              <a:rPr lang="en-GB" dirty="0"/>
              <a:t>Define a </a:t>
            </a:r>
            <a:r>
              <a:rPr lang="en-GB" dirty="0">
                <a:solidFill>
                  <a:schemeClr val="tx2">
                    <a:lumMod val="75000"/>
                  </a:schemeClr>
                </a:solidFill>
              </a:rPr>
              <a:t>one-to-many</a:t>
            </a:r>
            <a:r>
              <a:rPr lang="en-GB" dirty="0"/>
              <a:t> relationship</a:t>
            </a:r>
          </a:p>
          <a:p>
            <a:pPr>
              <a:lnSpc>
                <a:spcPct val="100000"/>
              </a:lnSpc>
            </a:pPr>
            <a:r>
              <a:rPr lang="en-GB" dirty="0">
                <a:solidFill>
                  <a:schemeClr val="tx2">
                    <a:lumMod val="75000"/>
                  </a:schemeClr>
                </a:solidFill>
              </a:rPr>
              <a:t>Update observers</a:t>
            </a:r>
            <a:r>
              <a:rPr lang="en-GB" dirty="0"/>
              <a:t> once an event in the subject occurs </a:t>
            </a:r>
            <a:endParaRPr lang="en-US" dirty="0"/>
          </a:p>
        </p:txBody>
      </p:sp>
      <p:sp>
        <p:nvSpPr>
          <p:cNvPr id="2" name="Title 1"/>
          <p:cNvSpPr>
            <a:spLocks noGrp="1"/>
          </p:cNvSpPr>
          <p:nvPr>
            <p:ph type="title"/>
          </p:nvPr>
        </p:nvSpPr>
        <p:spPr/>
        <p:txBody>
          <a:bodyPr>
            <a:normAutofit/>
          </a:bodyPr>
          <a:lstStyle/>
          <a:p>
            <a:r>
              <a:rPr lang="en-US" dirty="0"/>
              <a:t>Observer Design Pattern</a:t>
            </a:r>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35</a:t>
            </a:fld>
            <a:endParaRPr lang="en-US" dirty="0"/>
          </a:p>
        </p:txBody>
      </p:sp>
      <p:sp>
        <p:nvSpPr>
          <p:cNvPr id="6" name="Rectangle 5"/>
          <p:cNvSpPr>
            <a:spLocks noChangeArrowheads="1"/>
          </p:cNvSpPr>
          <p:nvPr/>
        </p:nvSpPr>
        <p:spPr bwMode="auto">
          <a:xfrm>
            <a:off x="760412" y="2590800"/>
            <a:ext cx="9220200" cy="2246769"/>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800" b="1" noProof="1">
                <a:latin typeface="Consolas" pitchFamily="49" charset="0"/>
                <a:cs typeface="Consolas" pitchFamily="49" charset="0"/>
              </a:rPr>
              <a:t>Subject subject = new Subject();</a:t>
            </a:r>
          </a:p>
          <a:p>
            <a:pPr eaLnBrk="0" hangingPunct="0">
              <a:buClr>
                <a:schemeClr val="accent5">
                  <a:lumMod val="40000"/>
                  <a:lumOff val="60000"/>
                </a:schemeClr>
              </a:buClr>
              <a:buSzPct val="70000"/>
            </a:pPr>
            <a:r>
              <a:rPr lang="en-GB" sz="2800" b="1" noProof="1">
                <a:latin typeface="Consolas" pitchFamily="49" charset="0"/>
                <a:cs typeface="Consolas" pitchFamily="49" charset="0"/>
              </a:rPr>
              <a:t>subject.addObserver(new Observer());</a:t>
            </a:r>
          </a:p>
          <a:p>
            <a:pPr eaLnBrk="0" hangingPunct="0">
              <a:buClr>
                <a:schemeClr val="accent5">
                  <a:lumMod val="40000"/>
                  <a:lumOff val="60000"/>
                </a:schemeClr>
              </a:buClr>
              <a:buSzPct val="70000"/>
            </a:pPr>
            <a:r>
              <a:rPr lang="en-GB" sz="2800" b="1" noProof="1">
                <a:latin typeface="Consolas" pitchFamily="49" charset="0"/>
                <a:cs typeface="Consolas" pitchFamily="49" charset="0"/>
              </a:rPr>
              <a:t>subject.addObserver(new Observer());</a:t>
            </a:r>
          </a:p>
          <a:p>
            <a:pPr eaLnBrk="0" hangingPunct="0">
              <a:buClr>
                <a:schemeClr val="accent5">
                  <a:lumMod val="40000"/>
                  <a:lumOff val="60000"/>
                </a:schemeClr>
              </a:buClr>
              <a:buSzPct val="70000"/>
            </a:pPr>
            <a:endParaRPr lang="en-GB" sz="2800" b="1" noProof="1">
              <a:latin typeface="Consolas" pitchFamily="49" charset="0"/>
              <a:cs typeface="Consolas" pitchFamily="49" charset="0"/>
            </a:endParaRPr>
          </a:p>
          <a:p>
            <a:pPr eaLnBrk="0" hangingPunct="0">
              <a:buClr>
                <a:schemeClr val="accent5">
                  <a:lumMod val="40000"/>
                  <a:lumOff val="60000"/>
                </a:schemeClr>
              </a:buClr>
              <a:buSzPct val="70000"/>
            </a:pPr>
            <a:r>
              <a:rPr lang="en-GB" sz="2800" b="1" i="1" noProof="1">
                <a:solidFill>
                  <a:schemeClr val="accent2"/>
                </a:solidFill>
                <a:latin typeface="Consolas" pitchFamily="49" charset="0"/>
                <a:cs typeface="Consolas" pitchFamily="49" charset="0"/>
              </a:rPr>
              <a:t>//</a:t>
            </a:r>
            <a:r>
              <a:rPr lang="en-GB" sz="2800" b="1" noProof="1">
                <a:latin typeface="Consolas" pitchFamily="49" charset="0"/>
                <a:cs typeface="Consolas" pitchFamily="49" charset="0"/>
              </a:rPr>
              <a:t> </a:t>
            </a:r>
            <a:r>
              <a:rPr lang="en-GB" sz="2800" b="1" i="1" noProof="1">
                <a:solidFill>
                  <a:schemeClr val="accent2"/>
                </a:solidFill>
                <a:latin typeface="Consolas" pitchFamily="49" charset="0"/>
                <a:cs typeface="Consolas" pitchFamily="49" charset="0"/>
              </a:rPr>
              <a:t>observers are notified after a state change</a:t>
            </a:r>
          </a:p>
        </p:txBody>
      </p:sp>
    </p:spTree>
    <p:extLst>
      <p:ext uri="{BB962C8B-B14F-4D97-AF65-F5344CB8AC3E}">
        <p14:creationId xmlns:p14="http://schemas.microsoft.com/office/powerpoint/2010/main" val="261103906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Rounded Corners 21"/>
          <p:cNvSpPr/>
          <p:nvPr/>
        </p:nvSpPr>
        <p:spPr>
          <a:xfrm>
            <a:off x="6640381" y="3280662"/>
            <a:ext cx="2514600" cy="914400"/>
          </a:xfrm>
          <a:prstGeom prst="roundRect">
            <a:avLst>
              <a:gd name="adj" fmla="val 8156"/>
            </a:avLst>
          </a:prstGeom>
          <a:solidFill>
            <a:schemeClr val="accent6">
              <a:lumMod val="75000"/>
              <a:alpha val="25098"/>
            </a:schemeClr>
          </a:solidFill>
          <a:ln w="57150">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2400" b="1" dirty="0">
                <a:solidFill>
                  <a:schemeClr val="tx1"/>
                </a:solidFill>
                <a:latin typeface="Consolas" panose="020B0609020204030204" pitchFamily="49" charset="0"/>
              </a:rPr>
              <a:t>Observer</a:t>
            </a:r>
          </a:p>
          <a:p>
            <a:r>
              <a:rPr lang="en-GB" sz="2400" b="1" dirty="0">
                <a:solidFill>
                  <a:schemeClr val="tx1"/>
                </a:solidFill>
                <a:latin typeface="Consolas" panose="020B0609020204030204" pitchFamily="49" charset="0"/>
              </a:rPr>
              <a:t>+notify()</a:t>
            </a:r>
          </a:p>
        </p:txBody>
      </p:sp>
      <p:sp>
        <p:nvSpPr>
          <p:cNvPr id="3" name="Content Placeholder 2"/>
          <p:cNvSpPr>
            <a:spLocks noGrp="1"/>
          </p:cNvSpPr>
          <p:nvPr>
            <p:ph type="body" sz="quarter" idx="10"/>
          </p:nvPr>
        </p:nvSpPr>
        <p:spPr/>
        <p:txBody>
          <a:bodyPr>
            <a:noAutofit/>
          </a:bodyPr>
          <a:lstStyle/>
          <a:p>
            <a:r>
              <a:rPr lang="en-US" dirty="0"/>
              <a:t>Subject, Observer</a:t>
            </a:r>
          </a:p>
          <a:p>
            <a:r>
              <a:rPr lang="en-US" dirty="0"/>
              <a:t>ConcreteObserver</a:t>
            </a:r>
          </a:p>
        </p:txBody>
      </p:sp>
      <p:sp>
        <p:nvSpPr>
          <p:cNvPr id="4" name="Title 3"/>
          <p:cNvSpPr>
            <a:spLocks noGrp="1"/>
          </p:cNvSpPr>
          <p:nvPr>
            <p:ph type="title"/>
          </p:nvPr>
        </p:nvSpPr>
        <p:spPr/>
        <p:txBody>
          <a:bodyPr>
            <a:normAutofit/>
          </a:bodyPr>
          <a:lstStyle/>
          <a:p>
            <a:r>
              <a:rPr lang="en-US" dirty="0"/>
              <a:t>Observer – UML</a:t>
            </a:r>
          </a:p>
        </p:txBody>
      </p:sp>
      <p:sp>
        <p:nvSpPr>
          <p:cNvPr id="2" name="Slide Number Placeholder 1"/>
          <p:cNvSpPr>
            <a:spLocks noGrp="1"/>
          </p:cNvSpPr>
          <p:nvPr>
            <p:ph type="sldNum" sz="quarter" idx="13"/>
          </p:nvPr>
        </p:nvSpPr>
        <p:spPr/>
        <p:txBody>
          <a:bodyPr/>
          <a:lstStyle/>
          <a:p>
            <a:fld id="{C014DD1E-5D91-48A3-AD6D-45FBA980D106}" type="slidenum">
              <a:rPr lang="en-US" smtClean="0"/>
              <a:pPr/>
              <a:t>36</a:t>
            </a:fld>
            <a:endParaRPr lang="en-US" dirty="0"/>
          </a:p>
        </p:txBody>
      </p:sp>
      <p:cxnSp>
        <p:nvCxnSpPr>
          <p:cNvPr id="38" name="Connector: Elbow 37"/>
          <p:cNvCxnSpPr>
            <a:cxnSpLocks/>
            <a:stCxn id="41" idx="0"/>
            <a:endCxn id="22" idx="2"/>
          </p:cNvCxnSpPr>
          <p:nvPr/>
        </p:nvCxnSpPr>
        <p:spPr>
          <a:xfrm rot="5400000" flipH="1" flipV="1">
            <a:off x="6636405" y="3844124"/>
            <a:ext cx="910338" cy="1612214"/>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p:cNvCxnSpPr>
            <a:cxnSpLocks/>
            <a:stCxn id="35" idx="0"/>
            <a:endCxn id="22" idx="2"/>
          </p:cNvCxnSpPr>
          <p:nvPr/>
        </p:nvCxnSpPr>
        <p:spPr>
          <a:xfrm rot="16200000" flipV="1">
            <a:off x="8368668" y="3724075"/>
            <a:ext cx="910338" cy="1852311"/>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3"/>
            <a:endCxn id="22" idx="1"/>
          </p:cNvCxnSpPr>
          <p:nvPr/>
        </p:nvCxnSpPr>
        <p:spPr>
          <a:xfrm>
            <a:off x="5349709" y="3737862"/>
            <a:ext cx="1290672"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p:cNvSpPr/>
          <p:nvPr/>
        </p:nvSpPr>
        <p:spPr>
          <a:xfrm>
            <a:off x="4759446" y="5105400"/>
            <a:ext cx="3052042" cy="556472"/>
          </a:xfrm>
          <a:prstGeom prst="roundRect">
            <a:avLst>
              <a:gd name="adj" fmla="val 8156"/>
            </a:avLst>
          </a:prstGeom>
          <a:solidFill>
            <a:schemeClr val="accent6">
              <a:lumMod val="75000"/>
              <a:alpha val="25098"/>
            </a:schemeClr>
          </a:solidFill>
          <a:ln w="57150">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2400" b="1" dirty="0">
                <a:solidFill>
                  <a:schemeClr val="tx1"/>
                </a:solidFill>
                <a:latin typeface="Consolas" panose="020B0609020204030204" pitchFamily="49" charset="0"/>
              </a:rPr>
              <a:t>ConcreteObserver</a:t>
            </a:r>
          </a:p>
        </p:txBody>
      </p:sp>
      <p:sp>
        <p:nvSpPr>
          <p:cNvPr id="35" name="Rectangle: Rounded Corners 34"/>
          <p:cNvSpPr/>
          <p:nvPr/>
        </p:nvSpPr>
        <p:spPr>
          <a:xfrm>
            <a:off x="8223971" y="5105400"/>
            <a:ext cx="3052042" cy="556472"/>
          </a:xfrm>
          <a:prstGeom prst="roundRect">
            <a:avLst>
              <a:gd name="adj" fmla="val 8156"/>
            </a:avLst>
          </a:prstGeom>
          <a:solidFill>
            <a:schemeClr val="accent6">
              <a:lumMod val="75000"/>
              <a:alpha val="25098"/>
            </a:schemeClr>
          </a:solidFill>
          <a:ln w="57150">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2400" b="1" dirty="0">
                <a:solidFill>
                  <a:schemeClr val="tx1"/>
                </a:solidFill>
                <a:latin typeface="Consolas" panose="020B0609020204030204" pitchFamily="49" charset="0"/>
              </a:rPr>
              <a:t>ConcreteObserver</a:t>
            </a:r>
          </a:p>
        </p:txBody>
      </p:sp>
      <p:grpSp>
        <p:nvGrpSpPr>
          <p:cNvPr id="21" name="Group 20"/>
          <p:cNvGrpSpPr/>
          <p:nvPr/>
        </p:nvGrpSpPr>
        <p:grpSpPr>
          <a:xfrm>
            <a:off x="472909" y="2899662"/>
            <a:ext cx="5099480" cy="1676400"/>
            <a:chOff x="455612" y="2819400"/>
            <a:chExt cx="5099480" cy="1676400"/>
          </a:xfrm>
        </p:grpSpPr>
        <p:sp>
          <p:nvSpPr>
            <p:cNvPr id="26" name="Rectangle: Rounded Corners 25"/>
            <p:cNvSpPr/>
            <p:nvPr/>
          </p:nvSpPr>
          <p:spPr>
            <a:xfrm>
              <a:off x="455612" y="2819400"/>
              <a:ext cx="4876800" cy="1676400"/>
            </a:xfrm>
            <a:prstGeom prst="roundRect">
              <a:avLst>
                <a:gd name="adj" fmla="val 8156"/>
              </a:avLst>
            </a:prstGeom>
            <a:solidFill>
              <a:schemeClr val="accent6">
                <a:lumMod val="75000"/>
                <a:alpha val="25098"/>
              </a:schemeClr>
            </a:solidFill>
            <a:ln w="57150">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2400" b="1" dirty="0">
                  <a:solidFill>
                    <a:schemeClr val="tx1"/>
                  </a:solidFill>
                  <a:latin typeface="Consolas" panose="020B0609020204030204" pitchFamily="49" charset="0"/>
                </a:rPr>
                <a:t>Subject</a:t>
              </a:r>
            </a:p>
            <a:p>
              <a:r>
                <a:rPr lang="en-GB" sz="2400" b="1" dirty="0">
                  <a:solidFill>
                    <a:schemeClr val="tx1"/>
                  </a:solidFill>
                  <a:latin typeface="Consolas" panose="020B0609020204030204" pitchFamily="49" charset="0"/>
                </a:rPr>
                <a:t>-ObserverCollection</a:t>
              </a:r>
            </a:p>
            <a:p>
              <a:r>
                <a:rPr lang="en-GB" sz="2400" b="1" dirty="0">
                  <a:solidFill>
                    <a:schemeClr val="tx1"/>
                  </a:solidFill>
                  <a:latin typeface="Consolas" panose="020B0609020204030204" pitchFamily="49" charset="0"/>
                </a:rPr>
                <a:t>+registerObserver(Observer)</a:t>
              </a:r>
            </a:p>
            <a:p>
              <a:r>
                <a:rPr lang="en-GB" sz="2400" b="1" dirty="0">
                  <a:solidFill>
                    <a:schemeClr val="tx1"/>
                  </a:solidFill>
                  <a:latin typeface="Consolas" panose="020B0609020204030204" pitchFamily="49" charset="0"/>
                </a:rPr>
                <a:t>+notifyObservers()</a:t>
              </a:r>
            </a:p>
          </p:txBody>
        </p:sp>
        <p:sp>
          <p:nvSpPr>
            <p:cNvPr id="24" name="Flowchart: Decision 23"/>
            <p:cNvSpPr/>
            <p:nvPr/>
          </p:nvSpPr>
          <p:spPr>
            <a:xfrm>
              <a:off x="5324904" y="3591128"/>
              <a:ext cx="230188" cy="152400"/>
            </a:xfrm>
            <a:prstGeom prst="flowChartDecision">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grpSp>
    </p:spTree>
    <p:extLst>
      <p:ext uri="{BB962C8B-B14F-4D97-AF65-F5344CB8AC3E}">
        <p14:creationId xmlns:p14="http://schemas.microsoft.com/office/powerpoint/2010/main" val="263939539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noProof="1"/>
              <a:t>Implement the following: </a:t>
            </a:r>
          </a:p>
          <a:p>
            <a:pPr lvl="1"/>
            <a:r>
              <a:rPr lang="en-US" noProof="1"/>
              <a:t>interface </a:t>
            </a:r>
            <a:r>
              <a:rPr lang="en-US" b="1" noProof="1">
                <a:solidFill>
                  <a:schemeClr val="bg1"/>
                </a:solidFill>
              </a:rPr>
              <a:t>ISubject</a:t>
            </a:r>
          </a:p>
          <a:p>
            <a:pPr lvl="2"/>
            <a:r>
              <a:rPr lang="en-US" noProof="1"/>
              <a:t>void Register(IObserver)</a:t>
            </a:r>
          </a:p>
          <a:p>
            <a:pPr lvl="2"/>
            <a:r>
              <a:rPr lang="en-US" noProof="1"/>
              <a:t>void Unregister(IObserver)</a:t>
            </a:r>
          </a:p>
          <a:p>
            <a:pPr lvl="2"/>
            <a:r>
              <a:rPr lang="en-US" noProof="1"/>
              <a:t>void NotifyObservers()</a:t>
            </a:r>
          </a:p>
          <a:p>
            <a:pPr lvl="1"/>
            <a:r>
              <a:rPr lang="en-US" noProof="1"/>
              <a:t>interface IObserver</a:t>
            </a:r>
          </a:p>
          <a:p>
            <a:pPr lvl="2"/>
            <a:r>
              <a:rPr lang="en-US" noProof="1"/>
              <a:t>Update(int)</a:t>
            </a:r>
          </a:p>
          <a:p>
            <a:pPr lvl="1"/>
            <a:r>
              <a:rPr lang="en-US" noProof="1"/>
              <a:t>If a Target dies, it should send reward to all of its Observers </a:t>
            </a:r>
          </a:p>
        </p:txBody>
      </p:sp>
      <p:sp>
        <p:nvSpPr>
          <p:cNvPr id="4" name="Title 3"/>
          <p:cNvSpPr>
            <a:spLocks noGrp="1"/>
          </p:cNvSpPr>
          <p:nvPr>
            <p:ph type="title"/>
          </p:nvPr>
        </p:nvSpPr>
        <p:spPr/>
        <p:txBody>
          <a:bodyPr/>
          <a:lstStyle/>
          <a:p>
            <a:r>
              <a:rPr lang="en-US"/>
              <a:t>Problem: Observer</a:t>
            </a:r>
            <a:endParaRPr lang="en-US" dirty="0"/>
          </a:p>
        </p:txBody>
      </p:sp>
      <p:sp>
        <p:nvSpPr>
          <p:cNvPr id="2" name="Slide Number Placeholder 1"/>
          <p:cNvSpPr>
            <a:spLocks noGrp="1"/>
          </p:cNvSpPr>
          <p:nvPr>
            <p:ph type="sldNum" sz="quarter" idx="13"/>
          </p:nvPr>
        </p:nvSpPr>
        <p:spPr/>
        <p:txBody>
          <a:bodyPr/>
          <a:lstStyle/>
          <a:p>
            <a:fld id="{C014DD1E-5D91-48A3-AD6D-45FBA980D106}" type="slidenum">
              <a:rPr lang="en-US" smtClean="0"/>
              <a:pPr/>
              <a:t>37</a:t>
            </a:fld>
            <a:endParaRPr lang="en-US" dirty="0"/>
          </a:p>
        </p:txBody>
      </p:sp>
    </p:spTree>
    <p:extLst>
      <p:ext uri="{BB962C8B-B14F-4D97-AF65-F5344CB8AC3E}">
        <p14:creationId xmlns:p14="http://schemas.microsoft.com/office/powerpoint/2010/main" val="4013469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Solution: Observer</a:t>
            </a:r>
          </a:p>
        </p:txBody>
      </p:sp>
      <p:sp>
        <p:nvSpPr>
          <p:cNvPr id="2" name="Slide Number Placeholder 1"/>
          <p:cNvSpPr>
            <a:spLocks noGrp="1"/>
          </p:cNvSpPr>
          <p:nvPr>
            <p:ph type="sldNum" sz="quarter" idx="13"/>
          </p:nvPr>
        </p:nvSpPr>
        <p:spPr/>
        <p:txBody>
          <a:bodyPr/>
          <a:lstStyle/>
          <a:p>
            <a:fld id="{C014DD1E-5D91-48A3-AD6D-45FBA980D106}" type="slidenum">
              <a:rPr lang="en-US" smtClean="0"/>
              <a:pPr/>
              <a:t>38</a:t>
            </a:fld>
            <a:endParaRPr lang="en-US" dirty="0"/>
          </a:p>
        </p:txBody>
      </p:sp>
      <p:sp>
        <p:nvSpPr>
          <p:cNvPr id="20" name="Rectangle 5"/>
          <p:cNvSpPr>
            <a:spLocks noChangeArrowheads="1"/>
          </p:cNvSpPr>
          <p:nvPr/>
        </p:nvSpPr>
        <p:spPr bwMode="auto">
          <a:xfrm>
            <a:off x="2236264" y="1346383"/>
            <a:ext cx="7716296" cy="2677656"/>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800" b="1" noProof="1">
                <a:latin typeface="Consolas" pitchFamily="49" charset="0"/>
                <a:cs typeface="Consolas" pitchFamily="49" charset="0"/>
              </a:rPr>
              <a:t>public interface Subject</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p>
          <a:p>
            <a:pPr eaLnBrk="0" hangingPunct="0">
              <a:buClr>
                <a:schemeClr val="accent5">
                  <a:lumMod val="40000"/>
                  <a:lumOff val="60000"/>
                </a:schemeClr>
              </a:buClr>
              <a:buSzPct val="70000"/>
            </a:pPr>
            <a:r>
              <a:rPr lang="en-GB" sz="2800" b="1" noProof="1">
                <a:latin typeface="Consolas" pitchFamily="49" charset="0"/>
                <a:cs typeface="Consolas" pitchFamily="49" charset="0"/>
              </a:rPr>
              <a:t>  void Register(IObserver observer);</a:t>
            </a:r>
          </a:p>
          <a:p>
            <a:pPr eaLnBrk="0" hangingPunct="0">
              <a:buClr>
                <a:schemeClr val="accent5">
                  <a:lumMod val="40000"/>
                  <a:lumOff val="60000"/>
                </a:schemeClr>
              </a:buClr>
              <a:buSzPct val="70000"/>
            </a:pPr>
            <a:r>
              <a:rPr lang="en-GB" sz="2800" b="1" noProof="1">
                <a:latin typeface="Consolas" pitchFamily="49" charset="0"/>
                <a:cs typeface="Consolas" pitchFamily="49" charset="0"/>
              </a:rPr>
              <a:t>  void Unregister(IObserver observer);</a:t>
            </a:r>
          </a:p>
          <a:p>
            <a:pPr eaLnBrk="0" hangingPunct="0">
              <a:buClr>
                <a:schemeClr val="accent5">
                  <a:lumMod val="40000"/>
                  <a:lumOff val="60000"/>
                </a:schemeClr>
              </a:buClr>
              <a:buSzPct val="70000"/>
            </a:pPr>
            <a:r>
              <a:rPr lang="en-GB" sz="2800" b="1" noProof="1">
                <a:latin typeface="Consolas" pitchFamily="49" charset="0"/>
                <a:cs typeface="Consolas" pitchFamily="49" charset="0"/>
              </a:rPr>
              <a:t>  void NotifyObservers();</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endParaRPr lang="en-US" sz="2800" b="1" noProof="1">
              <a:latin typeface="Consolas" pitchFamily="49" charset="0"/>
              <a:cs typeface="Consolas" pitchFamily="49" charset="0"/>
            </a:endParaRPr>
          </a:p>
        </p:txBody>
      </p:sp>
      <p:sp>
        <p:nvSpPr>
          <p:cNvPr id="6" name="Rectangle 5"/>
          <p:cNvSpPr>
            <a:spLocks noChangeArrowheads="1"/>
          </p:cNvSpPr>
          <p:nvPr/>
        </p:nvSpPr>
        <p:spPr bwMode="auto">
          <a:xfrm>
            <a:off x="2202125" y="4387018"/>
            <a:ext cx="7716296" cy="18158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800" b="1" noProof="1">
                <a:latin typeface="Consolas" pitchFamily="49" charset="0"/>
                <a:cs typeface="Consolas" pitchFamily="49" charset="0"/>
              </a:rPr>
              <a:t>public interface Target : Subject</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p>
          <a:p>
            <a:pPr eaLnBrk="0" hangingPunct="0">
              <a:buClr>
                <a:schemeClr val="accent5">
                  <a:lumMod val="40000"/>
                  <a:lumOff val="60000"/>
                </a:schemeClr>
              </a:buClr>
              <a:buSzPct val="70000"/>
            </a:pPr>
            <a:r>
              <a:rPr lang="en-GB" sz="2800" b="1" noProof="1">
                <a:latin typeface="Consolas" pitchFamily="49" charset="0"/>
                <a:cs typeface="Consolas" pitchFamily="49" charset="0"/>
              </a:rPr>
              <a:t>    …</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endParaRPr lang="en-US" sz="2800" b="1" noProof="1">
              <a:latin typeface="Consolas" pitchFamily="49" charset="0"/>
              <a:cs typeface="Consolas" pitchFamily="49" charset="0"/>
            </a:endParaRPr>
          </a:p>
        </p:txBody>
      </p:sp>
      <p:sp>
        <p:nvSpPr>
          <p:cNvPr id="7" name="AutoShape 6"/>
          <p:cNvSpPr>
            <a:spLocks noChangeArrowheads="1"/>
          </p:cNvSpPr>
          <p:nvPr/>
        </p:nvSpPr>
        <p:spPr bwMode="auto">
          <a:xfrm>
            <a:off x="6609329" y="5181600"/>
            <a:ext cx="3343231" cy="865853"/>
          </a:xfrm>
          <a:prstGeom prst="wedgeRoundRectCallout">
            <a:avLst>
              <a:gd name="adj1" fmla="val -57211"/>
              <a:gd name="adj2" fmla="val -54172"/>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This is violation of ISP, find a better solution</a:t>
            </a:r>
            <a:endParaRPr lang="bg-BG" sz="24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718151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Solution: Observer</a:t>
            </a:r>
          </a:p>
        </p:txBody>
      </p:sp>
      <p:sp>
        <p:nvSpPr>
          <p:cNvPr id="2" name="Slide Number Placeholder 1"/>
          <p:cNvSpPr>
            <a:spLocks noGrp="1"/>
          </p:cNvSpPr>
          <p:nvPr>
            <p:ph type="sldNum" sz="quarter" idx="13"/>
          </p:nvPr>
        </p:nvSpPr>
        <p:spPr/>
        <p:txBody>
          <a:bodyPr/>
          <a:lstStyle/>
          <a:p>
            <a:fld id="{C014DD1E-5D91-48A3-AD6D-45FBA980D106}" type="slidenum">
              <a:rPr lang="en-US" smtClean="0"/>
              <a:pPr/>
              <a:t>39</a:t>
            </a:fld>
            <a:endParaRPr lang="en-US" dirty="0"/>
          </a:p>
        </p:txBody>
      </p:sp>
      <p:sp>
        <p:nvSpPr>
          <p:cNvPr id="5" name="Rectangle 5"/>
          <p:cNvSpPr>
            <a:spLocks noChangeArrowheads="1"/>
          </p:cNvSpPr>
          <p:nvPr/>
        </p:nvSpPr>
        <p:spPr bwMode="auto">
          <a:xfrm>
            <a:off x="2227850" y="1371600"/>
            <a:ext cx="7733124" cy="18158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800" b="1" noProof="1">
                <a:latin typeface="Consolas" pitchFamily="49" charset="0"/>
                <a:cs typeface="Consolas" pitchFamily="49" charset="0"/>
              </a:rPr>
              <a:t>public interface Observer</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p>
          <a:p>
            <a:pPr eaLnBrk="0" hangingPunct="0">
              <a:buClr>
                <a:schemeClr val="accent5">
                  <a:lumMod val="40000"/>
                  <a:lumOff val="60000"/>
                </a:schemeClr>
              </a:buClr>
              <a:buSzPct val="70000"/>
            </a:pPr>
            <a:r>
              <a:rPr lang="en-GB" sz="2800" b="1" noProof="1">
                <a:latin typeface="Consolas" pitchFamily="49" charset="0"/>
                <a:cs typeface="Consolas" pitchFamily="49" charset="0"/>
              </a:rPr>
              <a:t>  void Update(int val);</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endParaRPr lang="en-US" sz="2800" b="1" noProof="1">
              <a:latin typeface="Consolas" pitchFamily="49" charset="0"/>
              <a:cs typeface="Consolas" pitchFamily="49" charset="0"/>
            </a:endParaRPr>
          </a:p>
        </p:txBody>
      </p:sp>
      <p:sp>
        <p:nvSpPr>
          <p:cNvPr id="6" name="Rectangle 5"/>
          <p:cNvSpPr>
            <a:spLocks noChangeArrowheads="1"/>
          </p:cNvSpPr>
          <p:nvPr/>
        </p:nvSpPr>
        <p:spPr bwMode="auto">
          <a:xfrm>
            <a:off x="2227850" y="3687876"/>
            <a:ext cx="7733124" cy="1815882"/>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800" b="1" noProof="1">
                <a:latin typeface="Consolas" pitchFamily="49" charset="0"/>
                <a:cs typeface="Consolas" pitchFamily="49" charset="0"/>
              </a:rPr>
              <a:t>public class Hero : Attacker, Observer</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p>
          <a:p>
            <a:pPr eaLnBrk="0" hangingPunct="0">
              <a:buClr>
                <a:schemeClr val="accent5">
                  <a:lumMod val="40000"/>
                  <a:lumOff val="60000"/>
                </a:schemeClr>
              </a:buClr>
              <a:buSzPct val="70000"/>
            </a:pPr>
            <a:r>
              <a:rPr lang="en-GB" sz="2800" b="1" noProof="1">
                <a:solidFill>
                  <a:schemeClr val="tx2">
                    <a:lumMod val="90000"/>
                  </a:schemeClr>
                </a:solidFill>
                <a:latin typeface="Consolas" pitchFamily="49" charset="0"/>
                <a:cs typeface="Consolas" pitchFamily="49" charset="0"/>
              </a:rPr>
              <a:t>  </a:t>
            </a:r>
            <a:r>
              <a:rPr lang="en-GB" sz="2800" b="1" i="1" noProof="1">
                <a:solidFill>
                  <a:schemeClr val="accent2"/>
                </a:solidFill>
                <a:latin typeface="Consolas" pitchFamily="49" charset="0"/>
                <a:cs typeface="Consolas" pitchFamily="49" charset="0"/>
              </a:rPr>
              <a:t>// implementation</a:t>
            </a:r>
          </a:p>
          <a:p>
            <a:pPr eaLnBrk="0" hangingPunct="0">
              <a:buClr>
                <a:schemeClr val="accent5">
                  <a:lumMod val="40000"/>
                  <a:lumOff val="60000"/>
                </a:schemeClr>
              </a:buClr>
              <a:buSzPct val="70000"/>
            </a:pPr>
            <a:r>
              <a:rPr lang="en-GB" sz="2800" b="1" noProof="1">
                <a:latin typeface="Consolas" pitchFamily="49" charset="0"/>
                <a:cs typeface="Consolas" pitchFamily="49" charset="0"/>
              </a:rPr>
              <a:t>}</a:t>
            </a:r>
            <a:endParaRPr lang="en-US" sz="2800" b="1" noProof="1">
              <a:latin typeface="Consolas" pitchFamily="49" charset="0"/>
              <a:cs typeface="Consolas" pitchFamily="49" charset="0"/>
            </a:endParaRPr>
          </a:p>
        </p:txBody>
      </p:sp>
    </p:spTree>
    <p:extLst>
      <p:ext uri="{BB962C8B-B14F-4D97-AF65-F5344CB8AC3E}">
        <p14:creationId xmlns:p14="http://schemas.microsoft.com/office/powerpoint/2010/main" val="230739942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27761C1-6EAD-441B-B736-E51BC698C335}"/>
              </a:ext>
            </a:extLst>
          </p:cNvPr>
          <p:cNvSpPr>
            <a:spLocks noGrp="1"/>
          </p:cNvSpPr>
          <p:nvPr>
            <p:ph type="body" sz="quarter" idx="10"/>
          </p:nvPr>
        </p:nvSpPr>
        <p:spPr/>
        <p:txBody>
          <a:bodyPr/>
          <a:lstStyle/>
          <a:p>
            <a:r>
              <a:rPr lang="en-GB" dirty="0"/>
              <a:t>What are Delegates?</a:t>
            </a:r>
          </a:p>
        </p:txBody>
      </p:sp>
      <p:sp>
        <p:nvSpPr>
          <p:cNvPr id="4" name="Text Placeholder 3">
            <a:extLst>
              <a:ext uri="{FF2B5EF4-FFF2-40B4-BE49-F238E27FC236}">
                <a16:creationId xmlns:a16="http://schemas.microsoft.com/office/drawing/2014/main" id="{1FBD7410-8D61-468A-BF60-CA74EEC861D4}"/>
              </a:ext>
            </a:extLst>
          </p:cNvPr>
          <p:cNvSpPr>
            <a:spLocks noGrp="1"/>
          </p:cNvSpPr>
          <p:nvPr>
            <p:ph type="body" sz="quarter" idx="11"/>
          </p:nvPr>
        </p:nvSpPr>
        <p:spPr/>
        <p:txBody>
          <a:bodyPr/>
          <a:lstStyle/>
          <a:p>
            <a:endParaRPr lang="en-GB"/>
          </a:p>
        </p:txBody>
      </p:sp>
      <p:pic>
        <p:nvPicPr>
          <p:cNvPr id="5" name="Picture 4"/>
          <p:cNvPicPr>
            <a:picLocks noChangeAspect="1"/>
          </p:cNvPicPr>
          <p:nvPr/>
        </p:nvPicPr>
        <p:blipFill>
          <a:blip r:embed="rId2"/>
          <a:stretch>
            <a:fillRect/>
          </a:stretch>
        </p:blipFill>
        <p:spPr>
          <a:xfrm>
            <a:off x="2820279" y="762000"/>
            <a:ext cx="6548265" cy="3750429"/>
          </a:xfrm>
          <a:prstGeom prst="roundRect">
            <a:avLst>
              <a:gd name="adj" fmla="val 1160"/>
            </a:avLst>
          </a:prstGeom>
        </p:spPr>
      </p:pic>
    </p:spTree>
    <p:extLst>
      <p:ext uri="{BB962C8B-B14F-4D97-AF65-F5344CB8AC3E}">
        <p14:creationId xmlns:p14="http://schemas.microsoft.com/office/powerpoint/2010/main" val="71776803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Solution: Observer</a:t>
            </a:r>
          </a:p>
        </p:txBody>
      </p:sp>
      <p:sp>
        <p:nvSpPr>
          <p:cNvPr id="2" name="Slide Number Placeholder 1"/>
          <p:cNvSpPr>
            <a:spLocks noGrp="1"/>
          </p:cNvSpPr>
          <p:nvPr>
            <p:ph type="sldNum" sz="quarter" idx="13"/>
          </p:nvPr>
        </p:nvSpPr>
        <p:spPr/>
        <p:txBody>
          <a:bodyPr/>
          <a:lstStyle/>
          <a:p>
            <a:fld id="{C014DD1E-5D91-48A3-AD6D-45FBA980D106}" type="slidenum">
              <a:rPr lang="en-US" smtClean="0"/>
              <a:pPr/>
              <a:t>40</a:t>
            </a:fld>
            <a:endParaRPr lang="en-US" dirty="0"/>
          </a:p>
        </p:txBody>
      </p:sp>
      <p:sp>
        <p:nvSpPr>
          <p:cNvPr id="20" name="Rectangle 5"/>
          <p:cNvSpPr>
            <a:spLocks noChangeArrowheads="1"/>
          </p:cNvSpPr>
          <p:nvPr/>
        </p:nvSpPr>
        <p:spPr bwMode="auto">
          <a:xfrm>
            <a:off x="2279388" y="1371600"/>
            <a:ext cx="7630048" cy="4893647"/>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p>
            <a:pPr eaLnBrk="0" hangingPunct="0">
              <a:buClr>
                <a:schemeClr val="accent5">
                  <a:lumMod val="40000"/>
                  <a:lumOff val="60000"/>
                </a:schemeClr>
              </a:buClr>
              <a:buSzPct val="70000"/>
            </a:pPr>
            <a:r>
              <a:rPr lang="en-GB" sz="2400" b="1" noProof="1">
                <a:latin typeface="Consolas" pitchFamily="49" charset="0"/>
                <a:cs typeface="Consolas" pitchFamily="49" charset="0"/>
              </a:rPr>
              <a:t>public void Register(IObserver observer) </a:t>
            </a:r>
          </a:p>
          <a:p>
            <a:pPr eaLnBrk="0" hangingPunct="0">
              <a:buClr>
                <a:schemeClr val="accent5">
                  <a:lumMod val="40000"/>
                  <a:lumOff val="60000"/>
                </a:schemeClr>
              </a:buClr>
              <a:buSzPct val="70000"/>
            </a:pPr>
            <a:r>
              <a:rPr lang="en-GB" sz="2400" b="1" noProof="1">
                <a:latin typeface="Consolas" pitchFamily="49" charset="0"/>
                <a:cs typeface="Consolas" pitchFamily="49" charset="0"/>
              </a:rPr>
              <a:t>  this.observers.Add(observer);</a:t>
            </a:r>
          </a:p>
          <a:p>
            <a:pPr eaLnBrk="0" hangingPunct="0">
              <a:buClr>
                <a:schemeClr val="accent5">
                  <a:lumMod val="40000"/>
                  <a:lumOff val="60000"/>
                </a:schemeClr>
              </a:buClr>
              <a:buSzPct val="70000"/>
            </a:pPr>
            <a:endParaRPr lang="en-GB" sz="2400" b="1" noProof="1">
              <a:latin typeface="Consolas" pitchFamily="49" charset="0"/>
              <a:cs typeface="Consolas" pitchFamily="49" charset="0"/>
            </a:endParaRPr>
          </a:p>
          <a:p>
            <a:pPr eaLnBrk="0" hangingPunct="0">
              <a:buClr>
                <a:schemeClr val="accent5">
                  <a:lumMod val="40000"/>
                  <a:lumOff val="60000"/>
                </a:schemeClr>
              </a:buClr>
              <a:buSzPct val="70000"/>
            </a:pPr>
            <a:r>
              <a:rPr lang="en-GB" sz="2400" b="1" noProof="1">
                <a:latin typeface="Consolas" pitchFamily="49" charset="0"/>
                <a:cs typeface="Consolas" pitchFamily="49" charset="0"/>
              </a:rPr>
              <a:t>public void Unregister(IObserver observer)</a:t>
            </a:r>
          </a:p>
          <a:p>
            <a:pPr eaLnBrk="0" hangingPunct="0">
              <a:buClr>
                <a:schemeClr val="accent5">
                  <a:lumMod val="40000"/>
                  <a:lumOff val="60000"/>
                </a:schemeClr>
              </a:buClr>
              <a:buSzPct val="70000"/>
            </a:pPr>
            <a:r>
              <a:rPr lang="en-GB" sz="2400" b="1" noProof="1">
                <a:latin typeface="Consolas" pitchFamily="49" charset="0"/>
                <a:cs typeface="Consolas" pitchFamily="49" charset="0"/>
              </a:rPr>
              <a:t>  this.observers.Remove(observer);</a:t>
            </a:r>
          </a:p>
          <a:p>
            <a:pPr eaLnBrk="0" hangingPunct="0">
              <a:buClr>
                <a:schemeClr val="accent5">
                  <a:lumMod val="40000"/>
                  <a:lumOff val="60000"/>
                </a:schemeClr>
              </a:buClr>
              <a:buSzPct val="70000"/>
            </a:pPr>
            <a:endParaRPr lang="en-GB" sz="2400" b="1" noProof="1">
              <a:latin typeface="Consolas" pitchFamily="49" charset="0"/>
              <a:cs typeface="Consolas" pitchFamily="49" charset="0"/>
            </a:endParaRPr>
          </a:p>
          <a:p>
            <a:pPr eaLnBrk="0" hangingPunct="0">
              <a:buClr>
                <a:schemeClr val="accent5">
                  <a:lumMod val="40000"/>
                  <a:lumOff val="60000"/>
                </a:schemeClr>
              </a:buClr>
              <a:buSzPct val="70000"/>
            </a:pPr>
            <a:r>
              <a:rPr lang="en-GB" sz="2400" b="1" noProof="1">
                <a:latin typeface="Consolas" pitchFamily="49" charset="0"/>
                <a:cs typeface="Consolas" pitchFamily="49" charset="0"/>
              </a:rPr>
              <a:t>public void NotifyObservers()</a:t>
            </a:r>
          </a:p>
          <a:p>
            <a:pPr eaLnBrk="0" hangingPunct="0">
              <a:buClr>
                <a:schemeClr val="accent5">
                  <a:lumMod val="40000"/>
                  <a:lumOff val="60000"/>
                </a:schemeClr>
              </a:buClr>
              <a:buSzPct val="70000"/>
            </a:pPr>
            <a:r>
              <a:rPr lang="en-GB" sz="2400" b="1" noProof="1">
                <a:latin typeface="Consolas" pitchFamily="49" charset="0"/>
                <a:cs typeface="Consolas" pitchFamily="49" charset="0"/>
              </a:rPr>
              <a:t>{</a:t>
            </a:r>
          </a:p>
          <a:p>
            <a:pPr eaLnBrk="0" hangingPunct="0">
              <a:buClr>
                <a:schemeClr val="accent5">
                  <a:lumMod val="40000"/>
                  <a:lumOff val="60000"/>
                </a:schemeClr>
              </a:buClr>
              <a:buSzPct val="70000"/>
            </a:pPr>
            <a:r>
              <a:rPr lang="en-GB" sz="2400" b="1" noProof="1">
                <a:latin typeface="Consolas" pitchFamily="49" charset="0"/>
                <a:cs typeface="Consolas" pitchFamily="49" charset="0"/>
              </a:rPr>
              <a:t>  foreach (IObserver observer in observers)</a:t>
            </a:r>
          </a:p>
          <a:p>
            <a:pPr eaLnBrk="0" hangingPunct="0">
              <a:buClr>
                <a:schemeClr val="accent5">
                  <a:lumMod val="40000"/>
                  <a:lumOff val="60000"/>
                </a:schemeClr>
              </a:buClr>
              <a:buSzPct val="70000"/>
            </a:pPr>
            <a:r>
              <a:rPr lang="en-GB" sz="2400" b="1" noProof="1">
                <a:latin typeface="Consolas" pitchFamily="49" charset="0"/>
                <a:cs typeface="Consolas" pitchFamily="49" charset="0"/>
              </a:rPr>
              <a:t>  {</a:t>
            </a:r>
          </a:p>
          <a:p>
            <a:pPr eaLnBrk="0" hangingPunct="0">
              <a:buClr>
                <a:schemeClr val="accent5">
                  <a:lumMod val="40000"/>
                  <a:lumOff val="60000"/>
                </a:schemeClr>
              </a:buClr>
              <a:buSzPct val="70000"/>
            </a:pPr>
            <a:r>
              <a:rPr lang="en-GB" sz="2400" b="1" noProof="1">
                <a:latin typeface="Consolas" pitchFamily="49" charset="0"/>
                <a:cs typeface="Consolas" pitchFamily="49" charset="0"/>
              </a:rPr>
              <a:t>    observer.Update(this.reward);</a:t>
            </a:r>
          </a:p>
          <a:p>
            <a:pPr eaLnBrk="0" hangingPunct="0">
              <a:buClr>
                <a:schemeClr val="accent5">
                  <a:lumMod val="40000"/>
                  <a:lumOff val="60000"/>
                </a:schemeClr>
              </a:buClr>
              <a:buSzPct val="70000"/>
            </a:pPr>
            <a:r>
              <a:rPr lang="en-GB" sz="2400" b="1" noProof="1">
                <a:latin typeface="Consolas" pitchFamily="49" charset="0"/>
                <a:cs typeface="Consolas" pitchFamily="49" charset="0"/>
              </a:rPr>
              <a:t>  }</a:t>
            </a:r>
          </a:p>
          <a:p>
            <a:pPr eaLnBrk="0" hangingPunct="0">
              <a:buClr>
                <a:schemeClr val="accent5">
                  <a:lumMod val="40000"/>
                  <a:lumOff val="60000"/>
                </a:schemeClr>
              </a:buClr>
              <a:buSzPct val="70000"/>
            </a:pPr>
            <a:r>
              <a:rPr lang="en-GB" sz="2400" b="1" noProof="1">
                <a:latin typeface="Consolas" pitchFamily="49" charset="0"/>
                <a:cs typeface="Consolas" pitchFamily="49" charset="0"/>
              </a:rPr>
              <a:t>}</a:t>
            </a:r>
          </a:p>
        </p:txBody>
      </p:sp>
      <p:sp>
        <p:nvSpPr>
          <p:cNvPr id="7" name="AutoShape 6"/>
          <p:cNvSpPr>
            <a:spLocks noChangeArrowheads="1"/>
          </p:cNvSpPr>
          <p:nvPr/>
        </p:nvSpPr>
        <p:spPr bwMode="auto">
          <a:xfrm>
            <a:off x="7923212" y="3377096"/>
            <a:ext cx="3352800" cy="882654"/>
          </a:xfrm>
          <a:prstGeom prst="wedgeRoundRectCallout">
            <a:avLst>
              <a:gd name="adj1" fmla="val -56171"/>
              <a:gd name="adj2" fmla="val -14378"/>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Add methods to Dragon implementation</a:t>
            </a:r>
            <a:endParaRPr lang="bg-BG" sz="24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24185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xEl>
                                              <p:pRg st="12" end="1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xEl>
                                              <p:pRg st="11" end="1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0E49D336-45B6-44D3-97C4-E28F8DEA2022}"/>
              </a:ext>
            </a:extLst>
          </p:cNvPr>
          <p:cNvSpPr>
            <a:spLocks noGrp="1"/>
          </p:cNvSpPr>
          <p:nvPr>
            <p:ph type="body" sz="quarter" idx="10"/>
          </p:nvPr>
        </p:nvSpPr>
        <p:spPr>
          <a:xfrm>
            <a:off x="869498" y="1656688"/>
            <a:ext cx="7579238" cy="4771126"/>
          </a:xfrm>
        </p:spPr>
        <p:txBody>
          <a:bodyPr/>
          <a:lstStyle>
            <a:lvl1pPr marL="514350" indent="-514350">
              <a:buFont typeface="Wingdings" panose="05000000000000000000" pitchFamily="2" charset="2"/>
              <a:buChar char="§"/>
              <a:defRPr>
                <a:solidFill>
                  <a:schemeClr val="bg2"/>
                </a:solidFill>
              </a:defRPr>
            </a:lvl1pPr>
            <a:lvl2pPr marL="1123935" indent="-514350">
              <a:buFont typeface="Wingdings" panose="05000000000000000000" pitchFamily="2" charset="2"/>
              <a:buChar char="§"/>
              <a:defRPr>
                <a:solidFill>
                  <a:schemeClr val="tx1"/>
                </a:solidFill>
              </a:defRPr>
            </a:lvl2pPr>
            <a:lvl3pPr marL="1733520" indent="-514350">
              <a:buFont typeface="Wingdings" panose="05000000000000000000" pitchFamily="2" charset="2"/>
              <a:buChar char="§"/>
              <a:defRPr>
                <a:solidFill>
                  <a:schemeClr val="tx1"/>
                </a:solidFill>
              </a:defRPr>
            </a:lvl3pPr>
            <a:lvl4pPr marL="2343105" indent="-514350">
              <a:buFont typeface="Wingdings" panose="05000000000000000000" pitchFamily="2" charset="2"/>
              <a:buChar char="§"/>
              <a:defRPr>
                <a:solidFill>
                  <a:schemeClr val="tx1"/>
                </a:solidFill>
              </a:defRPr>
            </a:lvl4pPr>
            <a:lvl5pPr marL="2952689" indent="-514350">
              <a:buFont typeface="Wingdings" panose="05000000000000000000" pitchFamily="2" charset="2"/>
              <a:buChar char="§"/>
              <a:defRPr>
                <a:solidFill>
                  <a:schemeClr val="tx1"/>
                </a:solidFill>
              </a:defRPr>
            </a:lvl5pPr>
          </a:lstStyle>
          <a:p>
            <a:pPr lvl="0"/>
            <a:r>
              <a:rPr lang="en-US" dirty="0"/>
              <a:t>…</a:t>
            </a:r>
          </a:p>
          <a:p>
            <a:pPr lvl="0"/>
            <a:r>
              <a:rPr lang="en-GB" dirty="0"/>
              <a:t>…</a:t>
            </a:r>
            <a:endParaRPr lang="en-US" dirty="0"/>
          </a:p>
          <a:p>
            <a:pPr lvl="0"/>
            <a:r>
              <a:rPr lang="en-GB" dirty="0"/>
              <a:t>…</a:t>
            </a:r>
            <a:endParaRPr lang="en-US" dirty="0"/>
          </a:p>
          <a:p>
            <a:pPr lvl="0"/>
            <a:endParaRPr lang="en-US" dirty="0"/>
          </a:p>
        </p:txBody>
      </p:sp>
      <p:sp>
        <p:nvSpPr>
          <p:cNvPr id="4" name="Title 3"/>
          <p:cNvSpPr>
            <a:spLocks noGrp="1"/>
          </p:cNvSpPr>
          <p:nvPr>
            <p:ph type="title"/>
          </p:nvPr>
        </p:nvSpPr>
        <p:spPr/>
        <p:txBody>
          <a:bodyPr>
            <a:normAutofit/>
          </a:bodyPr>
          <a:lstStyle/>
          <a:p>
            <a:r>
              <a:rPr lang="en-US" dirty="0"/>
              <a:t>Summary</a:t>
            </a:r>
          </a:p>
        </p:txBody>
      </p:sp>
      <p:sp>
        <p:nvSpPr>
          <p:cNvPr id="6" name="Slide Number Placeholder 5"/>
          <p:cNvSpPr>
            <a:spLocks noGrp="1"/>
          </p:cNvSpPr>
          <p:nvPr>
            <p:ph type="sldNum" sz="quarter" idx="13"/>
          </p:nvPr>
        </p:nvSpPr>
        <p:spPr/>
        <p:txBody>
          <a:bodyPr/>
          <a:lstStyle/>
          <a:p>
            <a:fld id="{C014DD1E-5D91-48A3-AD6D-45FBA980D106}" type="slidenum">
              <a:rPr lang="en-US" smtClean="0"/>
              <a:pPr/>
              <a:t>41</a:t>
            </a:fld>
            <a:endParaRPr lang="en-US" dirty="0"/>
          </a:p>
        </p:txBody>
      </p:sp>
      <p:grpSp>
        <p:nvGrpSpPr>
          <p:cNvPr id="9" name="Group 8">
            <a:extLst>
              <a:ext uri="{FF2B5EF4-FFF2-40B4-BE49-F238E27FC236}">
                <a16:creationId xmlns:a16="http://schemas.microsoft.com/office/drawing/2014/main" id="{EBAFE522-EB7D-4931-A015-9A7E8A98517D}"/>
              </a:ext>
            </a:extLst>
          </p:cNvPr>
          <p:cNvGrpSpPr/>
          <p:nvPr/>
        </p:nvGrpSpPr>
        <p:grpSpPr>
          <a:xfrm>
            <a:off x="191892" y="1420274"/>
            <a:ext cx="8630747" cy="5298959"/>
            <a:chOff x="472011" y="1508786"/>
            <a:chExt cx="3799787" cy="4865561"/>
          </a:xfrm>
        </p:grpSpPr>
        <p:sp>
          <p:nvSpPr>
            <p:cNvPr id="10" name="Rounded Rectangle 10">
              <a:extLst>
                <a:ext uri="{FF2B5EF4-FFF2-40B4-BE49-F238E27FC236}">
                  <a16:creationId xmlns:a16="http://schemas.microsoft.com/office/drawing/2014/main" id="{18F78F23-3D09-4B63-8DF9-D49CFBB145EE}"/>
                </a:ext>
              </a:extLst>
            </p:cNvPr>
            <p:cNvSpPr/>
            <p:nvPr userDrawn="1"/>
          </p:nvSpPr>
          <p:spPr>
            <a:xfrm>
              <a:off x="472011" y="1508786"/>
              <a:ext cx="3799787" cy="4865561"/>
            </a:xfrm>
            <a:prstGeom prst="roundRect">
              <a:avLst>
                <a:gd name="adj" fmla="val 396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398" dirty="0"/>
            </a:p>
          </p:txBody>
        </p:sp>
        <p:sp>
          <p:nvSpPr>
            <p:cNvPr id="11" name="Rounded Rectangle 16">
              <a:extLst>
                <a:ext uri="{FF2B5EF4-FFF2-40B4-BE49-F238E27FC236}">
                  <a16:creationId xmlns:a16="http://schemas.microsoft.com/office/drawing/2014/main" id="{F12C06CE-2BBE-46C2-B718-813794C58DF9}"/>
                </a:ext>
              </a:extLst>
            </p:cNvPr>
            <p:cNvSpPr/>
            <p:nvPr userDrawn="1"/>
          </p:nvSpPr>
          <p:spPr>
            <a:xfrm>
              <a:off x="540767" y="1781251"/>
              <a:ext cx="85794" cy="4320631"/>
            </a:xfrm>
            <a:prstGeom prst="roundRect">
              <a:avLst>
                <a:gd name="adj" fmla="val 50000"/>
              </a:avLst>
            </a:prstGeom>
            <a:solidFill>
              <a:schemeClr val="bg2">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398">
                <a:solidFill>
                  <a:schemeClr val="bg1"/>
                </a:solidFill>
              </a:endParaRPr>
            </a:p>
          </p:txBody>
        </p:sp>
        <p:sp>
          <p:nvSpPr>
            <p:cNvPr id="12" name="Half Frame 11">
              <a:extLst>
                <a:ext uri="{FF2B5EF4-FFF2-40B4-BE49-F238E27FC236}">
                  <a16:creationId xmlns:a16="http://schemas.microsoft.com/office/drawing/2014/main" id="{66CDBB1E-AF3C-43FC-9F34-2DD691F81726}"/>
                </a:ext>
              </a:extLst>
            </p:cNvPr>
            <p:cNvSpPr/>
            <p:nvPr userDrawn="1"/>
          </p:nvSpPr>
          <p:spPr>
            <a:xfrm rot="5400000">
              <a:off x="3762569" y="1912372"/>
              <a:ext cx="669775" cy="238503"/>
            </a:xfrm>
            <a:prstGeom prst="halfFrame">
              <a:avLst>
                <a:gd name="adj1" fmla="val 23728"/>
                <a:gd name="adj2" fmla="val 24642"/>
              </a:avLst>
            </a:prstGeom>
            <a:solidFill>
              <a:schemeClr val="bg2">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398">
                <a:solidFill>
                  <a:schemeClr val="tx1"/>
                </a:solidFill>
              </a:endParaRPr>
            </a:p>
          </p:txBody>
        </p:sp>
      </p:grpSp>
      <p:pic>
        <p:nvPicPr>
          <p:cNvPr id="13" name="Picture 12">
            <a:extLst>
              <a:ext uri="{FF2B5EF4-FFF2-40B4-BE49-F238E27FC236}">
                <a16:creationId xmlns:a16="http://schemas.microsoft.com/office/drawing/2014/main" id="{CCC3A316-993C-4741-8826-E104F27650A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flipH="1">
            <a:off x="8822639" y="3276681"/>
            <a:ext cx="2881926" cy="3118969"/>
          </a:xfrm>
          <a:prstGeom prst="rect">
            <a:avLst/>
          </a:prstGeom>
        </p:spPr>
      </p:pic>
      <p:sp>
        <p:nvSpPr>
          <p:cNvPr id="15" name="Content Placeholder 4">
            <a:extLst>
              <a:ext uri="{FF2B5EF4-FFF2-40B4-BE49-F238E27FC236}">
                <a16:creationId xmlns:a16="http://schemas.microsoft.com/office/drawing/2014/main" id="{B96A0DF8-27E7-4DC8-BBE3-7238AAAEB845}"/>
              </a:ext>
            </a:extLst>
          </p:cNvPr>
          <p:cNvSpPr txBox="1">
            <a:spLocks/>
          </p:cNvSpPr>
          <p:nvPr/>
        </p:nvSpPr>
        <p:spPr>
          <a:xfrm>
            <a:off x="542931" y="1724211"/>
            <a:ext cx="11811941" cy="5199712"/>
          </a:xfrm>
          <a:prstGeom prst="rect">
            <a:avLst/>
          </a:prstGeom>
        </p:spPr>
        <p:txBody>
          <a:bodyPr vert="horz" lIns="107972" tIns="35991" rIns="107972" bIns="35991" rtlCol="0">
            <a:normAutofit/>
          </a:bodyPr>
          <a:lstStyle>
            <a:lvl1pPr marL="456915" indent="-456915" algn="l" defTabSz="1218438" rtl="0" eaLnBrk="1" latinLnBrk="1" hangingPunct="1">
              <a:lnSpc>
                <a:spcPct val="105000"/>
              </a:lnSpc>
              <a:spcBef>
                <a:spcPts val="600"/>
              </a:spcBef>
              <a:spcAft>
                <a:spcPts val="600"/>
              </a:spcAft>
              <a:buFont typeface="Wingdings" panose="05000000000000000000" pitchFamily="2" charset="2"/>
              <a:buChar char="§"/>
              <a:defRPr sz="3398" kern="1200">
                <a:solidFill>
                  <a:schemeClr val="tx1"/>
                </a:solidFill>
                <a:latin typeface="+mn-lt"/>
                <a:ea typeface="+mn-ea"/>
                <a:cs typeface="+mn-cs"/>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a:lstStyle>
          <a:p>
            <a:pPr>
              <a:lnSpc>
                <a:spcPct val="100000"/>
              </a:lnSpc>
            </a:pPr>
            <a:r>
              <a:rPr lang="en-GB" sz="3599" dirty="0">
                <a:solidFill>
                  <a:schemeClr val="bg2"/>
                </a:solidFill>
              </a:rPr>
              <a:t>A delegate is a specialized class often</a:t>
            </a:r>
            <a:br>
              <a:rPr lang="en-GB" sz="3599" dirty="0">
                <a:solidFill>
                  <a:schemeClr val="bg2"/>
                </a:solidFill>
              </a:rPr>
            </a:br>
            <a:r>
              <a:rPr lang="en-GB" sz="3599" dirty="0">
                <a:solidFill>
                  <a:schemeClr val="bg2"/>
                </a:solidFill>
              </a:rPr>
              <a:t>called a "</a:t>
            </a:r>
            <a:r>
              <a:rPr lang="en-GB" sz="3599" b="1" dirty="0">
                <a:solidFill>
                  <a:schemeClr val="bg1"/>
                </a:solidFill>
              </a:rPr>
              <a:t>Function Pointer</a:t>
            </a:r>
            <a:r>
              <a:rPr lang="en-GB" sz="3599" dirty="0">
                <a:solidFill>
                  <a:schemeClr val="bg2"/>
                </a:solidFill>
              </a:rPr>
              <a:t>"</a:t>
            </a:r>
          </a:p>
          <a:p>
            <a:pPr>
              <a:lnSpc>
                <a:spcPct val="100000"/>
              </a:lnSpc>
            </a:pPr>
            <a:r>
              <a:rPr lang="en-GB" sz="3599" dirty="0">
                <a:solidFill>
                  <a:schemeClr val="bg2"/>
                </a:solidFill>
              </a:rPr>
              <a:t>Events are a way for an object to </a:t>
            </a:r>
            <a:br>
              <a:rPr lang="en-GB" sz="3599" dirty="0">
                <a:solidFill>
                  <a:schemeClr val="bg2"/>
                </a:solidFill>
              </a:rPr>
            </a:br>
            <a:r>
              <a:rPr lang="en-GB" sz="3599" dirty="0">
                <a:solidFill>
                  <a:schemeClr val="bg2"/>
                </a:solidFill>
              </a:rPr>
              <a:t>broadcast that something has happened</a:t>
            </a:r>
          </a:p>
          <a:p>
            <a:pPr lvl="1">
              <a:lnSpc>
                <a:spcPct val="100000"/>
              </a:lnSpc>
            </a:pPr>
            <a:r>
              <a:rPr lang="en-GB" sz="3399" dirty="0">
                <a:solidFill>
                  <a:schemeClr val="bg2"/>
                </a:solidFill>
              </a:rPr>
              <a:t>When an event "happens", </a:t>
            </a:r>
            <a:br>
              <a:rPr lang="en-GB" sz="3399" dirty="0">
                <a:solidFill>
                  <a:schemeClr val="bg2"/>
                </a:solidFill>
              </a:rPr>
            </a:br>
            <a:r>
              <a:rPr lang="en-GB" sz="3399" b="1" dirty="0">
                <a:solidFill>
                  <a:schemeClr val="bg1"/>
                </a:solidFill>
              </a:rPr>
              <a:t>all subscribers are notified</a:t>
            </a:r>
          </a:p>
          <a:p>
            <a:pPr>
              <a:lnSpc>
                <a:spcPct val="100000"/>
              </a:lnSpc>
            </a:pPr>
            <a:r>
              <a:rPr lang="en-GB" sz="3599" dirty="0">
                <a:solidFill>
                  <a:schemeClr val="bg2"/>
                </a:solidFill>
              </a:rPr>
              <a:t>Observer pattern</a:t>
            </a:r>
          </a:p>
        </p:txBody>
      </p:sp>
    </p:spTree>
    <p:extLst>
      <p:ext uri="{BB962C8B-B14F-4D97-AF65-F5344CB8AC3E}">
        <p14:creationId xmlns:p14="http://schemas.microsoft.com/office/powerpoint/2010/main" val="208719054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1587" y="6400026"/>
            <a:ext cx="12111057" cy="363443"/>
          </a:xfrm>
        </p:spPr>
        <p:txBody>
          <a:bodyPr>
            <a:normAutofit fontScale="62500" lnSpcReduction="20000"/>
          </a:bodyPr>
          <a:lstStyle/>
          <a:p>
            <a:pPr algn="ctr"/>
            <a:r>
              <a:rPr lang="en-US" dirty="0">
                <a:hlinkClick r:id="rId3"/>
              </a:rPr>
              <a:t>https://softuni.bg/courses/csharp-oop-advanced</a:t>
            </a:r>
            <a:endParaRPr lang="en-US" dirty="0"/>
          </a:p>
        </p:txBody>
      </p:sp>
    </p:spTree>
    <p:extLst>
      <p:ext uri="{BB962C8B-B14F-4D97-AF65-F5344CB8AC3E}">
        <p14:creationId xmlns:p14="http://schemas.microsoft.com/office/powerpoint/2010/main" val="28568393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GB" dirty="0"/>
              <a:t>SoftUni Diamond Partners</a:t>
            </a:r>
            <a:endParaRPr lang="bg-BG" dirty="0"/>
          </a:p>
        </p:txBody>
      </p:sp>
      <p:pic>
        <p:nvPicPr>
          <p:cNvPr id="29" name="Infragistics">
            <a:hlinkClick r:id="rId3"/>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204" r="-4204"/>
          <a:stretch/>
        </p:blipFill>
        <p:spPr>
          <a:xfrm>
            <a:off x="5454190" y="4535836"/>
            <a:ext cx="5668835" cy="863602"/>
          </a:xfrm>
          <a:prstGeom prst="roundRect">
            <a:avLst/>
          </a:prstGeom>
          <a:solidFill>
            <a:schemeClr val="bg2"/>
          </a:solidFill>
          <a:ln>
            <a:solidFill>
              <a:schemeClr val="tx1"/>
            </a:solidFill>
          </a:ln>
          <a:effectLst>
            <a:softEdge rad="0"/>
          </a:effectLst>
        </p:spPr>
      </p:pic>
      <p:pic>
        <p:nvPicPr>
          <p:cNvPr id="30" name="Indeavr" descr="Ð ÐµÐ·ÑÐ»ÑÐ°Ñ Ñ Ð¸Ð·Ð¾Ð±ÑÐ°Ð¶ÐµÐ½Ð¸Ðµ Ð·Ð° indeavr">
            <a:hlinkClick r:id="rId5"/>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4633" t="-16118" r="-14633" b="-8642"/>
          <a:stretch/>
        </p:blipFill>
        <p:spPr bwMode="auto">
          <a:xfrm>
            <a:off x="1065799" y="4535836"/>
            <a:ext cx="3962146" cy="863602"/>
          </a:xfrm>
          <a:prstGeom prst="roundRect">
            <a:avLst/>
          </a:prstGeom>
          <a:solidFill>
            <a:schemeClr val="bg2"/>
          </a:solidFill>
          <a:ln>
            <a:solidFill>
              <a:schemeClr val="tx1"/>
            </a:solidFill>
          </a:ln>
          <a:effectLst/>
          <a:extLst/>
        </p:spPr>
      </p:pic>
      <p:pic>
        <p:nvPicPr>
          <p:cNvPr id="28" name="Codexio">
            <a:hlinkClick r:id="rId7"/>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15784" t="-11319" r="-15784" b="-11319"/>
          <a:stretch/>
        </p:blipFill>
        <p:spPr>
          <a:xfrm>
            <a:off x="8882799" y="5566366"/>
            <a:ext cx="2240226" cy="863602"/>
          </a:xfrm>
          <a:prstGeom prst="roundRect">
            <a:avLst/>
          </a:prstGeom>
          <a:solidFill>
            <a:schemeClr val="bg2"/>
          </a:solidFill>
          <a:ln>
            <a:solidFill>
              <a:schemeClr val="tx1"/>
            </a:solidFill>
          </a:ln>
          <a:effectLst/>
        </p:spPr>
      </p:pic>
      <p:pic>
        <p:nvPicPr>
          <p:cNvPr id="32" name="Liebherr">
            <a:hlinkClick r:id="rId9"/>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4226" r="-4226"/>
          <a:stretch/>
        </p:blipFill>
        <p:spPr>
          <a:xfrm>
            <a:off x="1065799" y="5566366"/>
            <a:ext cx="5567564" cy="863602"/>
          </a:xfrm>
          <a:prstGeom prst="roundRect">
            <a:avLst/>
          </a:prstGeom>
          <a:solidFill>
            <a:schemeClr val="bg2"/>
          </a:solidFill>
          <a:ln>
            <a:solidFill>
              <a:schemeClr val="tx1"/>
            </a:solidFill>
          </a:ln>
          <a:effectLst/>
        </p:spPr>
      </p:pic>
      <p:pic>
        <p:nvPicPr>
          <p:cNvPr id="33" name="Aeternity">
            <a:hlinkClick r:id="rId11"/>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24437" r="-24437" b="-5187"/>
          <a:stretch/>
        </p:blipFill>
        <p:spPr>
          <a:xfrm>
            <a:off x="6961566" y="5566366"/>
            <a:ext cx="1593029" cy="863602"/>
          </a:xfrm>
          <a:prstGeom prst="roundRect">
            <a:avLst/>
          </a:prstGeom>
          <a:solidFill>
            <a:schemeClr val="bg2"/>
          </a:solidFill>
          <a:ln>
            <a:solidFill>
              <a:schemeClr val="tx1"/>
            </a:solidFill>
          </a:ln>
          <a:effectLst/>
        </p:spPr>
      </p:pic>
      <p:pic>
        <p:nvPicPr>
          <p:cNvPr id="26" name="Netpeak" descr="Ð ÐµÐ·ÑÐ»ÑÐ°Ñ Ñ Ð¸Ð·Ð¾Ð±ÑÐ°Ð¶ÐµÐ½Ð¸Ðµ Ð·Ð° netpeak">
            <a:hlinkClick r:id="rId13"/>
            <a:extLst/>
          </p:cNvPr>
          <p:cNvPicPr>
            <a:picLocks noChangeAspect="1" noChangeArrowheads="1"/>
          </p:cNvPicPr>
          <p:nvPr/>
        </p:nvPicPr>
        <p:blipFill rotWithShape="1">
          <a:blip r:embed="rId14" cstate="print">
            <a:extLst>
              <a:ext uri="{28A0092B-C50C-407E-A947-70E740481C1C}">
                <a14:useLocalDpi xmlns:a14="http://schemas.microsoft.com/office/drawing/2010/main" val="0"/>
              </a:ext>
            </a:extLst>
          </a:blip>
          <a:srcRect l="-7291" t="-11436" r="-7291" b="-11436"/>
          <a:stretch/>
        </p:blipFill>
        <p:spPr bwMode="auto">
          <a:xfrm>
            <a:off x="5329186" y="2474775"/>
            <a:ext cx="5793839" cy="863602"/>
          </a:xfrm>
          <a:prstGeom prst="roundRect">
            <a:avLst/>
          </a:prstGeom>
          <a:solidFill>
            <a:schemeClr val="bg2"/>
          </a:solidFill>
          <a:ln>
            <a:solidFill>
              <a:schemeClr val="tx1"/>
            </a:solidFill>
          </a:ln>
          <a:effectLst/>
          <a:extLst/>
        </p:spPr>
      </p:pic>
      <p:pic>
        <p:nvPicPr>
          <p:cNvPr id="35" name="Sotware Group" descr="Ð ÐµÐ·ÑÐ»ÑÐ°Ñ Ñ Ð¸Ð·Ð¾Ð±ÑÐ°Ð¶ÐµÐ½Ð¸Ðµ Ð·Ð° software group">
            <a:hlinkClick r:id="rId15"/>
            <a:extLst/>
          </p:cNvPr>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l="-12284" r="-9241"/>
          <a:stretch/>
        </p:blipFill>
        <p:spPr bwMode="auto">
          <a:xfrm>
            <a:off x="1065799" y="2474775"/>
            <a:ext cx="3858379" cy="863602"/>
          </a:xfrm>
          <a:prstGeom prst="roundRect">
            <a:avLst/>
          </a:prstGeom>
          <a:solidFill>
            <a:schemeClr val="bg2"/>
          </a:solidFill>
          <a:ln>
            <a:solidFill>
              <a:schemeClr val="tx1"/>
            </a:solidFill>
          </a:ln>
          <a:effectLst/>
          <a:extLst/>
        </p:spPr>
      </p:pic>
      <p:pic>
        <p:nvPicPr>
          <p:cNvPr id="25" name="Telenor">
            <a:hlinkClick r:id="rId17"/>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l="-12003" r="-12003" b="-2307"/>
          <a:stretch/>
        </p:blipFill>
        <p:spPr>
          <a:xfrm>
            <a:off x="8674849" y="1444245"/>
            <a:ext cx="2448176" cy="863602"/>
          </a:xfrm>
          <a:prstGeom prst="roundRect">
            <a:avLst/>
          </a:prstGeom>
          <a:solidFill>
            <a:schemeClr val="bg2"/>
          </a:solidFill>
          <a:ln>
            <a:solidFill>
              <a:schemeClr val="tx1"/>
            </a:solidFill>
          </a:ln>
          <a:effectLst/>
        </p:spPr>
      </p:pic>
      <p:pic>
        <p:nvPicPr>
          <p:cNvPr id="34" name="XS">
            <a:hlinkClick r:id="rId19"/>
          </p:cNvPr>
          <p:cNvPicPr>
            <a:picLocks noChangeAspect="1"/>
          </p:cNvPicPr>
          <p:nvPr/>
        </p:nvPicPr>
        <p:blipFill rotWithShape="1">
          <a:blip r:embed="rId20" cstate="print">
            <a:extLst>
              <a:ext uri="{28A0092B-C50C-407E-A947-70E740481C1C}">
                <a14:useLocalDpi xmlns:a14="http://schemas.microsoft.com/office/drawing/2010/main" val="0"/>
              </a:ext>
            </a:extLst>
          </a:blip>
          <a:srcRect l="-8796" t="-9452" r="-8796" b="-9452"/>
          <a:stretch/>
        </p:blipFill>
        <p:spPr>
          <a:xfrm>
            <a:off x="1065799" y="1444245"/>
            <a:ext cx="4185792" cy="863602"/>
          </a:xfrm>
          <a:prstGeom prst="roundRect">
            <a:avLst/>
          </a:prstGeom>
          <a:solidFill>
            <a:schemeClr val="bg2"/>
          </a:solidFill>
          <a:ln>
            <a:solidFill>
              <a:schemeClr val="tx1"/>
            </a:solidFill>
          </a:ln>
          <a:effectLst/>
        </p:spPr>
      </p:pic>
      <p:pic>
        <p:nvPicPr>
          <p:cNvPr id="36" name="SB Tech">
            <a:hlinkClick r:id="rId21"/>
            <a:extLst/>
          </p:cNvPr>
          <p:cNvPicPr>
            <a:picLocks noChangeAspect="1"/>
          </p:cNvPicPr>
          <p:nvPr/>
        </p:nvPicPr>
        <p:blipFill rotWithShape="1">
          <a:blip r:embed="rId22" cstate="print">
            <a:extLst>
              <a:ext uri="{28A0092B-C50C-407E-A947-70E740481C1C}">
                <a14:useLocalDpi xmlns:a14="http://schemas.microsoft.com/office/drawing/2010/main" val="0"/>
              </a:ext>
            </a:extLst>
          </a:blip>
          <a:srcRect l="-3822" r="-689"/>
          <a:stretch/>
        </p:blipFill>
        <p:spPr>
          <a:xfrm>
            <a:off x="5606361" y="1444245"/>
            <a:ext cx="2713717" cy="863602"/>
          </a:xfrm>
          <a:prstGeom prst="roundRect">
            <a:avLst/>
          </a:prstGeom>
          <a:solidFill>
            <a:schemeClr val="bg2"/>
          </a:solidFill>
          <a:ln>
            <a:solidFill>
              <a:schemeClr val="tx1"/>
            </a:solidFill>
          </a:ln>
          <a:effectLst/>
        </p:spPr>
      </p:pic>
      <p:pic>
        <p:nvPicPr>
          <p:cNvPr id="27" name="Postbank">
            <a:hlinkClick r:id="rId23"/>
          </p:cNvPr>
          <p:cNvPicPr>
            <a:picLocks noChangeAspect="1"/>
          </p:cNvPicPr>
          <p:nvPr/>
        </p:nvPicPr>
        <p:blipFill rotWithShape="1">
          <a:blip r:embed="rId24" cstate="print">
            <a:extLst>
              <a:ext uri="{28A0092B-C50C-407E-A947-70E740481C1C}">
                <a14:useLocalDpi xmlns:a14="http://schemas.microsoft.com/office/drawing/2010/main" val="0"/>
              </a:ext>
            </a:extLst>
          </a:blip>
          <a:srcRect l="-21826" t="-8951" r="-21826" b="-8951"/>
          <a:stretch/>
        </p:blipFill>
        <p:spPr>
          <a:xfrm>
            <a:off x="5970284" y="3505306"/>
            <a:ext cx="2519658" cy="863602"/>
          </a:xfrm>
          <a:prstGeom prst="roundRect">
            <a:avLst/>
          </a:prstGeom>
          <a:solidFill>
            <a:schemeClr val="bg2"/>
          </a:solidFill>
          <a:ln>
            <a:solidFill>
              <a:schemeClr val="tx1"/>
            </a:solidFill>
          </a:ln>
          <a:effectLst/>
        </p:spPr>
      </p:pic>
      <p:pic>
        <p:nvPicPr>
          <p:cNvPr id="31" name="SuperHosting" descr="Ð ÐµÐ·ÑÐ»ÑÐ°Ñ Ñ Ð¸Ð·Ð¾Ð±ÑÐ°Ð¶ÐµÐ½Ð¸Ðµ Ð·Ð° superhosting png">
            <a:hlinkClick r:id="rId25"/>
            <a:extLst/>
          </p:cNvPr>
          <p:cNvPicPr>
            <a:picLocks noChangeAspect="1" noChangeArrowheads="1"/>
          </p:cNvPicPr>
          <p:nvPr/>
        </p:nvPicPr>
        <p:blipFill rotWithShape="1">
          <a:blip r:embed="rId26" cstate="print">
            <a:extLst>
              <a:ext uri="{28A0092B-C50C-407E-A947-70E740481C1C}">
                <a14:useLocalDpi xmlns:a14="http://schemas.microsoft.com/office/drawing/2010/main" val="0"/>
              </a:ext>
            </a:extLst>
          </a:blip>
          <a:srcRect l="-34663" t="-10753" r="-34663" b="-10753"/>
          <a:stretch/>
        </p:blipFill>
        <p:spPr bwMode="auto">
          <a:xfrm>
            <a:off x="8852772" y="3505306"/>
            <a:ext cx="2270253" cy="863602"/>
          </a:xfrm>
          <a:prstGeom prst="roundRect">
            <a:avLst/>
          </a:prstGeom>
          <a:solidFill>
            <a:schemeClr val="bg2"/>
          </a:solidFill>
          <a:ln>
            <a:solidFill>
              <a:schemeClr val="tx1"/>
            </a:solidFill>
          </a:ln>
          <a:effectLst/>
          <a:extLst/>
        </p:spPr>
      </p:pic>
      <p:pic>
        <p:nvPicPr>
          <p:cNvPr id="37" name="SmartIT">
            <a:hlinkClick r:id="rId27"/>
            <a:extLst/>
          </p:cNvPr>
          <p:cNvPicPr>
            <a:picLocks noChangeAspect="1"/>
          </p:cNvPicPr>
          <p:nvPr/>
        </p:nvPicPr>
        <p:blipFill rotWithShape="1">
          <a:blip r:embed="rId28" cstate="print">
            <a:extLst>
              <a:ext uri="{28A0092B-C50C-407E-A947-70E740481C1C}">
                <a14:useLocalDpi xmlns:a14="http://schemas.microsoft.com/office/drawing/2010/main" val="0"/>
              </a:ext>
            </a:extLst>
          </a:blip>
          <a:srcRect l="-14503" t="-16504" r="-14503" b="-16504"/>
          <a:stretch/>
        </p:blipFill>
        <p:spPr>
          <a:xfrm>
            <a:off x="1065799" y="3505306"/>
            <a:ext cx="4541655" cy="863602"/>
          </a:xfrm>
          <a:prstGeom prst="roundRect">
            <a:avLst/>
          </a:prstGeom>
          <a:solidFill>
            <a:schemeClr val="bg2"/>
          </a:solidFill>
          <a:ln>
            <a:solidFill>
              <a:schemeClr val="tx1"/>
            </a:solidFill>
          </a:ln>
          <a:effectLst/>
        </p:spPr>
      </p:pic>
    </p:spTree>
    <p:extLst>
      <p:ext uri="{BB962C8B-B14F-4D97-AF65-F5344CB8AC3E}">
        <p14:creationId xmlns:p14="http://schemas.microsoft.com/office/powerpoint/2010/main" val="66365013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en-GB" dirty="0"/>
              <a:t>SoftUni Organizational Partners</a:t>
            </a:r>
            <a:endParaRPr lang="bg-BG" dirty="0"/>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163" t="-12819" r="-5163" b="-12819"/>
          <a:stretch/>
        </p:blipFill>
        <p:spPr>
          <a:xfrm>
            <a:off x="1129420" y="2067924"/>
            <a:ext cx="5023218" cy="1439625"/>
          </a:xfrm>
          <a:prstGeom prst="roundRect">
            <a:avLst>
              <a:gd name="adj" fmla="val 8805"/>
            </a:avLst>
          </a:prstGeom>
          <a:solidFill>
            <a:schemeClr val="bg2"/>
          </a:solidFill>
          <a:ln>
            <a:solidFill>
              <a:schemeClr val="tx1"/>
            </a:solidFill>
          </a:ln>
          <a:effectLst/>
        </p:spPr>
      </p:pic>
      <p:pic>
        <p:nvPicPr>
          <p:cNvPr id="3" name="Picture 2">
            <a:hlinkClick r:id="rId4"/>
          </p:cNvPr>
          <p:cNvPicPr>
            <a:picLocks noChangeAspect="1"/>
          </p:cNvPicPr>
          <p:nvPr/>
        </p:nvPicPr>
        <p:blipFill rotWithShape="1">
          <a:blip r:embed="rId5" cstate="print">
            <a:extLst>
              <a:ext uri="{28A0092B-C50C-407E-A947-70E740481C1C}">
                <a14:useLocalDpi xmlns:a14="http://schemas.microsoft.com/office/drawing/2010/main" val="0"/>
              </a:ext>
            </a:extLst>
          </a:blip>
          <a:srcRect l="-15162" t="-29177" r="-15162" b="-29177"/>
          <a:stretch/>
        </p:blipFill>
        <p:spPr>
          <a:xfrm>
            <a:off x="4918809" y="4064376"/>
            <a:ext cx="6140594" cy="1439625"/>
          </a:xfrm>
          <a:prstGeom prst="roundRect">
            <a:avLst>
              <a:gd name="adj" fmla="val 9410"/>
            </a:avLst>
          </a:prstGeom>
          <a:solidFill>
            <a:schemeClr val="bg2"/>
          </a:solidFill>
          <a:ln>
            <a:solidFill>
              <a:schemeClr val="tx1"/>
            </a:solidFill>
          </a:ln>
          <a:effectLst/>
        </p:spPr>
      </p:pic>
      <p:pic>
        <p:nvPicPr>
          <p:cNvPr id="4" name="Picture 3">
            <a:hlinkClick r:id="rId6"/>
          </p:cNvPr>
          <p:cNvPicPr>
            <a:picLocks noChangeAspect="1"/>
          </p:cNvPicPr>
          <p:nvPr/>
        </p:nvPicPr>
        <p:blipFill rotWithShape="1">
          <a:blip r:embed="rId7" cstate="print">
            <a:extLst>
              <a:ext uri="{28A0092B-C50C-407E-A947-70E740481C1C}">
                <a14:useLocalDpi xmlns:a14="http://schemas.microsoft.com/office/drawing/2010/main" val="0"/>
              </a:ext>
            </a:extLst>
          </a:blip>
          <a:srcRect l="-6654" r="6654"/>
          <a:stretch/>
        </p:blipFill>
        <p:spPr>
          <a:xfrm>
            <a:off x="6424527" y="2067924"/>
            <a:ext cx="1962778" cy="1439625"/>
          </a:xfrm>
          <a:prstGeom prst="roundRect">
            <a:avLst>
              <a:gd name="adj" fmla="val 8806"/>
            </a:avLst>
          </a:prstGeom>
          <a:solidFill>
            <a:schemeClr val="bg2"/>
          </a:solidFill>
          <a:ln>
            <a:solidFill>
              <a:schemeClr val="tx1"/>
            </a:solidFill>
          </a:ln>
          <a:effectLst/>
        </p:spPr>
      </p:pic>
      <p:pic>
        <p:nvPicPr>
          <p:cNvPr id="5" name="Picture 4">
            <a:hlinkClick r:id="rId8"/>
          </p:cNvPr>
          <p:cNvPicPr>
            <a:picLocks noChangeAspect="1"/>
          </p:cNvPicPr>
          <p:nvPr/>
        </p:nvPicPr>
        <p:blipFill rotWithShape="1">
          <a:blip r:embed="rId9" cstate="print">
            <a:extLst>
              <a:ext uri="{28A0092B-C50C-407E-A947-70E740481C1C}">
                <a14:useLocalDpi xmlns:a14="http://schemas.microsoft.com/office/drawing/2010/main" val="0"/>
              </a:ext>
            </a:extLst>
          </a:blip>
          <a:srcRect l="-3201" t="-3201" r="-3201" b="-3201"/>
          <a:stretch/>
        </p:blipFill>
        <p:spPr>
          <a:xfrm>
            <a:off x="8659194" y="2067924"/>
            <a:ext cx="2400210" cy="1439625"/>
          </a:xfrm>
          <a:prstGeom prst="roundRect">
            <a:avLst>
              <a:gd name="adj" fmla="val 8200"/>
            </a:avLst>
          </a:prstGeom>
          <a:solidFill>
            <a:schemeClr val="bg2"/>
          </a:solidFill>
          <a:ln>
            <a:solidFill>
              <a:schemeClr val="tx1"/>
            </a:solidFill>
          </a:ln>
          <a:effectLst/>
        </p:spPr>
      </p:pic>
      <p:pic>
        <p:nvPicPr>
          <p:cNvPr id="6" name="Picture 5">
            <a:hlinkClick r:id="rId10"/>
          </p:cNvPr>
          <p:cNvPicPr>
            <a:picLocks noChangeAspect="1"/>
          </p:cNvPicPr>
          <p:nvPr/>
        </p:nvPicPr>
        <p:blipFill rotWithShape="1">
          <a:blip r:embed="rId11" cstate="print">
            <a:extLst>
              <a:ext uri="{28A0092B-C50C-407E-A947-70E740481C1C}">
                <a14:useLocalDpi xmlns:a14="http://schemas.microsoft.com/office/drawing/2010/main" val="0"/>
              </a:ext>
            </a:extLst>
          </a:blip>
          <a:srcRect l="-9305" t="-5874" r="-9305" b="-12736"/>
          <a:stretch/>
        </p:blipFill>
        <p:spPr>
          <a:xfrm>
            <a:off x="1129421" y="4064376"/>
            <a:ext cx="3383118" cy="1439625"/>
          </a:xfrm>
          <a:prstGeom prst="roundRect">
            <a:avLst>
              <a:gd name="adj" fmla="val 10015"/>
            </a:avLst>
          </a:prstGeom>
          <a:solidFill>
            <a:schemeClr val="bg2"/>
          </a:solidFill>
          <a:ln>
            <a:solidFill>
              <a:schemeClr val="tx1"/>
            </a:solidFill>
          </a:ln>
          <a:effectLst/>
        </p:spPr>
      </p:pic>
    </p:spTree>
    <p:extLst>
      <p:ext uri="{BB962C8B-B14F-4D97-AF65-F5344CB8AC3E}">
        <p14:creationId xmlns:p14="http://schemas.microsoft.com/office/powerpoint/2010/main" val="12604514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type="body" sz="quarter" idx="10"/>
          </p:nvPr>
        </p:nvSpPr>
        <p:spPr/>
        <p:txBody>
          <a:bodyPr>
            <a:noAutofit/>
          </a:bodyPr>
          <a:lstStyle/>
          <a:p>
            <a:pPr>
              <a:lnSpc>
                <a:spcPct val="100000"/>
              </a:lnSpc>
            </a:pPr>
            <a:r>
              <a:rPr lang="en-US" sz="3198" dirty="0"/>
              <a:t>Software University – High-Quality Education and </a:t>
            </a:r>
            <a:br>
              <a:rPr lang="en-US" sz="3198" dirty="0"/>
            </a:br>
            <a:r>
              <a:rPr lang="en-US" sz="3198" dirty="0"/>
              <a:t>Employment Opportunities </a:t>
            </a:r>
          </a:p>
          <a:p>
            <a:pPr lvl="1">
              <a:lnSpc>
                <a:spcPct val="100000"/>
              </a:lnSpc>
            </a:pPr>
            <a:r>
              <a:rPr lang="en-US" sz="2898" noProof="1">
                <a:hlinkClick r:id="rId3"/>
              </a:rPr>
              <a:t>softuni.bg</a:t>
            </a:r>
            <a:r>
              <a:rPr lang="en-US" sz="2898" noProof="1"/>
              <a:t> </a:t>
            </a:r>
          </a:p>
          <a:p>
            <a:pPr>
              <a:lnSpc>
                <a:spcPct val="100000"/>
              </a:lnSpc>
            </a:pPr>
            <a:r>
              <a:rPr lang="en-US" sz="3198" dirty="0"/>
              <a:t>Software University Foundation</a:t>
            </a:r>
            <a:endParaRPr lang="bg-BG" sz="3198" dirty="0"/>
          </a:p>
          <a:p>
            <a:pPr lvl="1">
              <a:lnSpc>
                <a:spcPct val="100000"/>
              </a:lnSpc>
            </a:pPr>
            <a:r>
              <a:rPr lang="en-US" sz="2998" noProof="1">
                <a:hlinkClick r:id="rId4"/>
              </a:rPr>
              <a:t>http://softuni.foundation/</a:t>
            </a:r>
            <a:endParaRPr lang="en-US" sz="2998" noProof="1"/>
          </a:p>
          <a:p>
            <a:pPr>
              <a:lnSpc>
                <a:spcPct val="100000"/>
              </a:lnSpc>
            </a:pPr>
            <a:r>
              <a:rPr lang="en-US" sz="3198" dirty="0"/>
              <a:t>Software University @ Facebook</a:t>
            </a:r>
          </a:p>
          <a:p>
            <a:pPr marL="989981" lvl="1" indent="-380762" defTabSz="1218438">
              <a:lnSpc>
                <a:spcPct val="100000"/>
              </a:lnSpc>
              <a:tabLst>
                <a:tab pos="282405" algn="l"/>
              </a:tabLst>
              <a:defRPr/>
            </a:pPr>
            <a:r>
              <a:rPr lang="en-US" sz="2898" noProof="1">
                <a:solidFill>
                  <a:srgbClr val="234465"/>
                </a:solidFill>
                <a:hlinkClick r:id="rId5"/>
              </a:rPr>
              <a:t>facebook.com/SoftwareUniversity</a:t>
            </a:r>
            <a:endParaRPr lang="en-US" sz="2898" noProof="1">
              <a:solidFill>
                <a:srgbClr val="234465"/>
              </a:solidFill>
            </a:endParaRPr>
          </a:p>
          <a:p>
            <a:pPr>
              <a:lnSpc>
                <a:spcPct val="100000"/>
              </a:lnSpc>
            </a:pPr>
            <a:r>
              <a:rPr lang="en-US" sz="3198" dirty="0"/>
              <a:t>Software University Forums</a:t>
            </a:r>
          </a:p>
          <a:p>
            <a:pPr marL="989981" lvl="1" indent="-380762" defTabSz="1218438">
              <a:lnSpc>
                <a:spcPct val="100000"/>
              </a:lnSpc>
              <a:tabLst>
                <a:tab pos="282405" algn="l"/>
              </a:tabLst>
              <a:defRPr/>
            </a:pPr>
            <a:r>
              <a:rPr lang="en-US" sz="2798" dirty="0">
                <a:hlinkClick r:id="rId6"/>
              </a:rPr>
              <a:t>forum.softuni.bg</a:t>
            </a:r>
            <a:endParaRPr lang="en-US" sz="2798" noProof="1"/>
          </a:p>
          <a:p>
            <a:pPr>
              <a:lnSpc>
                <a:spcPct val="100000"/>
              </a:lnSpc>
            </a:pPr>
            <a:endParaRPr lang="en-US" noProof="1"/>
          </a:p>
        </p:txBody>
      </p:sp>
      <p:sp>
        <p:nvSpPr>
          <p:cNvPr id="3" name="Title 2"/>
          <p:cNvSpPr>
            <a:spLocks noGrp="1"/>
          </p:cNvSpPr>
          <p:nvPr>
            <p:ph type="title"/>
          </p:nvPr>
        </p:nvSpPr>
        <p:spPr/>
        <p:txBody>
          <a:bodyPr>
            <a:normAutofit/>
          </a:bodyPr>
          <a:lstStyle/>
          <a:p>
            <a:r>
              <a:rPr lang="en-US" dirty="0"/>
              <a:t>Trainings @ Software University</a:t>
            </a:r>
            <a:r>
              <a:rPr lang="bg-BG" dirty="0"/>
              <a:t> (</a:t>
            </a:r>
            <a:r>
              <a:rPr lang="en-US" dirty="0"/>
              <a:t>SoftUni)</a:t>
            </a:r>
          </a:p>
        </p:txBody>
      </p:sp>
      <p:pic>
        <p:nvPicPr>
          <p:cNvPr id="15" name="Picture 14">
            <a:hlinkClick r:id="rId7"/>
            <a:extLst>
              <a:ext uri="{FF2B5EF4-FFF2-40B4-BE49-F238E27FC236}">
                <a16:creationId xmlns:a16="http://schemas.microsoft.com/office/drawing/2014/main" id="{FF8B5863-FC71-441D-893C-E681B70BF35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932395" y="2538346"/>
            <a:ext cx="2122030" cy="529273"/>
          </a:xfrm>
          <a:prstGeom prst="rect">
            <a:avLst/>
          </a:prstGeom>
        </p:spPr>
      </p:pic>
      <p:pic>
        <p:nvPicPr>
          <p:cNvPr id="18" name="Picture 17">
            <a:hlinkClick r:id="rId3"/>
            <a:extLst>
              <a:ext uri="{FF2B5EF4-FFF2-40B4-BE49-F238E27FC236}">
                <a16:creationId xmlns:a16="http://schemas.microsoft.com/office/drawing/2014/main" id="{5AC70220-7037-4082-BB2D-BF1E99F91E0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620482" y="2057758"/>
            <a:ext cx="3365989" cy="4481790"/>
          </a:xfrm>
          <a:prstGeom prst="rect">
            <a:avLst/>
          </a:prstGeom>
        </p:spPr>
      </p:pic>
      <p:pic>
        <p:nvPicPr>
          <p:cNvPr id="11" name="Picture 4">
            <a:hlinkClick r:id="rId10" tooltip="Software University @ Facebook"/>
            <a:extLst>
              <a:ext uri="{FF2B5EF4-FFF2-40B4-BE49-F238E27FC236}">
                <a16:creationId xmlns:a16="http://schemas.microsoft.com/office/drawing/2014/main" id="{7DE74804-3B64-4B79-BDD0-3E400F9EC1FD}"/>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tretch>
            <a:fillRect/>
          </a:stretch>
        </p:blipFill>
        <p:spPr bwMode="auto">
          <a:xfrm>
            <a:off x="6932395" y="3654314"/>
            <a:ext cx="1118158" cy="111815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hlinkClick r:id="rId6" tooltip="Software University Discussion Forum"/>
            <a:extLst>
              <a:ext uri="{FF2B5EF4-FFF2-40B4-BE49-F238E27FC236}">
                <a16:creationId xmlns:a16="http://schemas.microsoft.com/office/drawing/2014/main" id="{E65F0011-8B8E-4A02-A422-9662ADE13CB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932394" y="5359165"/>
            <a:ext cx="1041691" cy="1041691"/>
          </a:xfrm>
          <a:prstGeom prst="rect">
            <a:avLst/>
          </a:prstGeom>
        </p:spPr>
      </p:pic>
    </p:spTree>
    <p:extLst>
      <p:ext uri="{BB962C8B-B14F-4D97-AF65-F5344CB8AC3E}">
        <p14:creationId xmlns:p14="http://schemas.microsoft.com/office/powerpoint/2010/main" val="1441867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en-US" sz="1999" dirty="0"/>
          </a:p>
        </p:txBody>
      </p:sp>
      <p:sp>
        <p:nvSpPr>
          <p:cNvPr id="2" name="Title 1"/>
          <p:cNvSpPr>
            <a:spLocks noGrp="1"/>
          </p:cNvSpPr>
          <p:nvPr>
            <p:ph type="title"/>
          </p:nvPr>
        </p:nvSpPr>
        <p:spPr/>
        <p:txBody>
          <a:bodyPr>
            <a:normAutofit/>
          </a:bodyPr>
          <a:lstStyle/>
          <a:p>
            <a:r>
              <a:rPr lang="en-US" dirty="0"/>
              <a:t>License</a:t>
            </a:r>
          </a:p>
        </p:txBody>
      </p:sp>
      <p:sp>
        <p:nvSpPr>
          <p:cNvPr id="4" name="Slide Number Placeholder 3"/>
          <p:cNvSpPr>
            <a:spLocks noGrp="1"/>
          </p:cNvSpPr>
          <p:nvPr>
            <p:ph type="sldNum" sz="quarter" idx="13"/>
          </p:nvPr>
        </p:nvSpPr>
        <p:spPr/>
        <p:txBody>
          <a:bodyPr/>
          <a:lstStyle/>
          <a:p>
            <a:fld id="{C014DD1E-5D91-48A3-AD6D-45FBA980D106}" type="slidenum">
              <a:rPr lang="en-US" smtClean="0"/>
              <a:pPr/>
              <a:t>46</a:t>
            </a:fld>
            <a:endParaRPr lang="en-US" dirty="0"/>
          </a:p>
        </p:txBody>
      </p:sp>
      <p:pic>
        <p:nvPicPr>
          <p:cNvPr id="8" name="Picture 4" title="CC-BY-NC-SA License">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2465" y="3809901"/>
            <a:ext cx="4641124" cy="1623821"/>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776588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a:t>Delegate is a C# type that represents a method reference</a:t>
            </a:r>
          </a:p>
          <a:p>
            <a:pPr lvl="1"/>
            <a:r>
              <a:rPr lang="en-US"/>
              <a:t>A data type holding a function (method) as its value</a:t>
            </a:r>
          </a:p>
          <a:p>
            <a:pPr lvl="1"/>
            <a:r>
              <a:rPr lang="en-US"/>
              <a:t>Describes the parameter list and return type (method signature)</a:t>
            </a:r>
          </a:p>
          <a:p>
            <a:r>
              <a:rPr lang="en-US"/>
              <a:t>Delegates are similar to function</a:t>
            </a:r>
            <a:r>
              <a:rPr lang="bg-BG"/>
              <a:t> </a:t>
            </a:r>
            <a:r>
              <a:rPr lang="en-US"/>
              <a:t>pointers in</a:t>
            </a:r>
            <a:r>
              <a:rPr lang="bg-BG"/>
              <a:t> </a:t>
            </a:r>
            <a:r>
              <a:rPr lang="en-US"/>
              <a:t>C</a:t>
            </a:r>
            <a:r>
              <a:rPr lang="bg-BG"/>
              <a:t> </a:t>
            </a:r>
            <a:r>
              <a:rPr lang="en-US"/>
              <a:t>and</a:t>
            </a:r>
            <a:r>
              <a:rPr lang="bg-BG"/>
              <a:t> </a:t>
            </a:r>
            <a:r>
              <a:rPr lang="en-US"/>
              <a:t>C++</a:t>
            </a:r>
          </a:p>
          <a:p>
            <a:r>
              <a:rPr lang="en-US"/>
              <a:t>In JavaScript any variable can hold a function</a:t>
            </a:r>
          </a:p>
          <a:p>
            <a:endParaRPr lang="en-US" dirty="0"/>
          </a:p>
        </p:txBody>
      </p:sp>
      <p:sp>
        <p:nvSpPr>
          <p:cNvPr id="2" name="Title 1"/>
          <p:cNvSpPr>
            <a:spLocks noGrp="1"/>
          </p:cNvSpPr>
          <p:nvPr>
            <p:ph type="title"/>
          </p:nvPr>
        </p:nvSpPr>
        <p:spPr/>
        <p:txBody>
          <a:bodyPr/>
          <a:lstStyle/>
          <a:p>
            <a:r>
              <a:rPr lang="en-US"/>
              <a:t>What are Delegates?</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5</a:t>
            </a:fld>
            <a:endParaRPr lang="en-US" dirty="0"/>
          </a:p>
        </p:txBody>
      </p:sp>
    </p:spTree>
    <p:extLst>
      <p:ext uri="{BB962C8B-B14F-4D97-AF65-F5344CB8AC3E}">
        <p14:creationId xmlns:p14="http://schemas.microsoft.com/office/powerpoint/2010/main" val="313722023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a:t>Custom delegates are defined using the </a:t>
            </a:r>
            <a:r>
              <a:rPr lang="en-US" b="1" dirty="0">
                <a:solidFill>
                  <a:schemeClr val="bg1"/>
                </a:solidFill>
              </a:rPr>
              <a:t>delegate</a:t>
            </a:r>
            <a:r>
              <a:rPr lang="en-US" dirty="0"/>
              <a:t> keyword: </a:t>
            </a:r>
          </a:p>
        </p:txBody>
      </p:sp>
      <p:sp>
        <p:nvSpPr>
          <p:cNvPr id="2" name="Title 1"/>
          <p:cNvSpPr>
            <a:spLocks noGrp="1"/>
          </p:cNvSpPr>
          <p:nvPr>
            <p:ph type="title"/>
          </p:nvPr>
        </p:nvSpPr>
        <p:spPr/>
        <p:txBody>
          <a:bodyPr/>
          <a:lstStyle/>
          <a:p>
            <a:r>
              <a:rPr lang="en-US"/>
              <a:t>Creating Delegates </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6</a:t>
            </a:fld>
            <a:endParaRPr lang="en-US" dirty="0"/>
          </a:p>
        </p:txBody>
      </p:sp>
      <p:sp>
        <p:nvSpPr>
          <p:cNvPr id="6" name="Rectangle 5">
            <a:extLst>
              <a:ext uri="{FF2B5EF4-FFF2-40B4-BE49-F238E27FC236}">
                <a16:creationId xmlns:a16="http://schemas.microsoft.com/office/drawing/2014/main" id="{AD1FF434-57C8-4197-BD51-E911190890AD}"/>
              </a:ext>
            </a:extLst>
          </p:cNvPr>
          <p:cNvSpPr>
            <a:spLocks noChangeArrowheads="1"/>
          </p:cNvSpPr>
          <p:nvPr/>
        </p:nvSpPr>
        <p:spPr bwMode="auto">
          <a:xfrm>
            <a:off x="539591" y="2166583"/>
            <a:ext cx="11106466" cy="353943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3200" b="1" noProof="1">
                <a:latin typeface="Consolas" pitchFamily="49" charset="0"/>
                <a:cs typeface="Consolas" pitchFamily="49" charset="0"/>
              </a:rPr>
              <a:t>public delegate void WorkPerformedHandler</a:t>
            </a:r>
          </a:p>
          <a:p>
            <a:r>
              <a:rPr lang="en-US" sz="3200" b="1" noProof="1">
                <a:latin typeface="Consolas" pitchFamily="49" charset="0"/>
                <a:cs typeface="Consolas" pitchFamily="49" charset="0"/>
              </a:rPr>
              <a:t>                  (int hours, WorkType workType)</a:t>
            </a:r>
          </a:p>
          <a:p>
            <a:endParaRPr lang="en-US" sz="3200" b="1" noProof="1">
              <a:latin typeface="Consolas" pitchFamily="49" charset="0"/>
              <a:cs typeface="Consolas" pitchFamily="49" charset="0"/>
            </a:endParaRPr>
          </a:p>
          <a:p>
            <a:endParaRPr lang="en-US" sz="3200" b="1" noProof="1">
              <a:latin typeface="Consolas" pitchFamily="49" charset="0"/>
              <a:cs typeface="Consolas" pitchFamily="49" charset="0"/>
            </a:endParaRPr>
          </a:p>
          <a:p>
            <a:endParaRPr lang="en-US" sz="3200" b="1" noProof="1">
              <a:latin typeface="Consolas" pitchFamily="49" charset="0"/>
              <a:cs typeface="Consolas" pitchFamily="49" charset="0"/>
            </a:endParaRPr>
          </a:p>
          <a:p>
            <a:r>
              <a:rPr lang="en-US" sz="3200" b="1" noProof="1">
                <a:latin typeface="Consolas" pitchFamily="49" charset="0"/>
                <a:cs typeface="Consolas" pitchFamily="49" charset="0"/>
              </a:rPr>
              <a:t>public void ManagerWorkPerformed</a:t>
            </a:r>
          </a:p>
          <a:p>
            <a:r>
              <a:rPr lang="en-US" sz="3200" b="1" noProof="1">
                <a:latin typeface="Consolas" pitchFamily="49" charset="0"/>
                <a:cs typeface="Consolas" pitchFamily="49" charset="0"/>
              </a:rPr>
              <a:t>                 (int workHours, WorkType wType) </a:t>
            </a:r>
          </a:p>
        </p:txBody>
      </p:sp>
      <p:sp>
        <p:nvSpPr>
          <p:cNvPr id="9" name="AutoShape 5"/>
          <p:cNvSpPr>
            <a:spLocks noChangeArrowheads="1"/>
          </p:cNvSpPr>
          <p:nvPr/>
        </p:nvSpPr>
        <p:spPr bwMode="auto">
          <a:xfrm>
            <a:off x="7264146" y="3494948"/>
            <a:ext cx="3305176" cy="882699"/>
          </a:xfrm>
          <a:prstGeom prst="wedgeRoundRectCallout">
            <a:avLst>
              <a:gd name="adj1" fmla="val -27292"/>
              <a:gd name="adj2" fmla="val 7003"/>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Must be mimicked by a handler method</a:t>
            </a:r>
            <a:endParaRPr lang="bg-BG" sz="24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4807454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90353" y="1196125"/>
            <a:ext cx="11815018" cy="5201066"/>
          </a:xfrm>
        </p:spPr>
        <p:txBody>
          <a:bodyPr/>
          <a:lstStyle/>
          <a:p>
            <a:r>
              <a:rPr lang="en-US"/>
              <a:t>Can reference more </a:t>
            </a:r>
            <a:br>
              <a:rPr lang="en-US"/>
            </a:br>
            <a:r>
              <a:rPr lang="en-US"/>
              <a:t>than one delegate function </a:t>
            </a:r>
          </a:p>
          <a:p>
            <a:r>
              <a:rPr lang="en-US"/>
              <a:t>Tracks delegate references </a:t>
            </a:r>
            <a:br>
              <a:rPr lang="en-US"/>
            </a:br>
            <a:r>
              <a:rPr lang="en-US"/>
              <a:t>using an invocation list </a:t>
            </a:r>
          </a:p>
          <a:p>
            <a:r>
              <a:rPr lang="en-US"/>
              <a:t>Delegates in the list are </a:t>
            </a:r>
            <a:br>
              <a:rPr lang="en-US"/>
            </a:br>
            <a:r>
              <a:rPr lang="en-US"/>
              <a:t>invoked sequentially </a:t>
            </a:r>
            <a:endParaRPr lang="en-US" dirty="0"/>
          </a:p>
        </p:txBody>
      </p:sp>
      <p:sp>
        <p:nvSpPr>
          <p:cNvPr id="2" name="Title 1"/>
          <p:cNvSpPr>
            <a:spLocks noGrp="1"/>
          </p:cNvSpPr>
          <p:nvPr>
            <p:ph type="title"/>
          </p:nvPr>
        </p:nvSpPr>
        <p:spPr/>
        <p:txBody>
          <a:bodyPr/>
          <a:lstStyle/>
          <a:p>
            <a:r>
              <a:rPr lang="en-US"/>
              <a:t>What is a Multicast Delegate? </a:t>
            </a:r>
            <a:endParaRPr lang="en-US" dirty="0"/>
          </a:p>
        </p:txBody>
      </p:sp>
      <p:sp>
        <p:nvSpPr>
          <p:cNvPr id="4" name="Slide Number Placeholder 3"/>
          <p:cNvSpPr>
            <a:spLocks noGrp="1"/>
          </p:cNvSpPr>
          <p:nvPr>
            <p:ph type="sldNum" sz="quarter" idx="13"/>
          </p:nvPr>
        </p:nvSpPr>
        <p:spPr/>
        <p:txBody>
          <a:bodyPr/>
          <a:lstStyle/>
          <a:p>
            <a:fld id="{58452FF4-89E3-4D1B-9927-2DBDC00E58D7}" type="slidenum">
              <a:rPr lang="en-US" smtClean="0"/>
              <a:pPr/>
              <a:t>7</a:t>
            </a:fld>
            <a:endParaRPr lang="en-US" dirty="0"/>
          </a:p>
        </p:txBody>
      </p:sp>
      <p:sp>
        <p:nvSpPr>
          <p:cNvPr id="6" name="Rectangle 5"/>
          <p:cNvSpPr>
            <a:spLocks noChangeArrowheads="1"/>
          </p:cNvSpPr>
          <p:nvPr/>
        </p:nvSpPr>
        <p:spPr bwMode="auto">
          <a:xfrm>
            <a:off x="6450991" y="1384300"/>
            <a:ext cx="4291619" cy="57626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GB" sz="3200" b="1" noProof="1">
                <a:latin typeface="Consolas" pitchFamily="49" charset="0"/>
              </a:rPr>
              <a:t>Delegate</a:t>
            </a:r>
          </a:p>
        </p:txBody>
      </p:sp>
      <p:sp>
        <p:nvSpPr>
          <p:cNvPr id="7" name="Rectangle 6"/>
          <p:cNvSpPr>
            <a:spLocks noChangeArrowheads="1"/>
          </p:cNvSpPr>
          <p:nvPr/>
        </p:nvSpPr>
        <p:spPr bwMode="auto">
          <a:xfrm>
            <a:off x="6450992" y="1960563"/>
            <a:ext cx="4291620" cy="1674829"/>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noAutofit/>
          </a:bodyPr>
          <a:lstStyle/>
          <a:p>
            <a:r>
              <a:rPr lang="en-US" sz="3200" b="1" noProof="1">
                <a:latin typeface="Consolas" pitchFamily="49" charset="0"/>
              </a:rPr>
              <a:t>+Method</a:t>
            </a:r>
          </a:p>
          <a:p>
            <a:r>
              <a:rPr lang="en-US" sz="3200" b="1" noProof="1">
                <a:latin typeface="Consolas" pitchFamily="49" charset="0"/>
              </a:rPr>
              <a:t>+Target</a:t>
            </a:r>
          </a:p>
          <a:p>
            <a:r>
              <a:rPr lang="en-US" sz="3200" b="1" noProof="1">
                <a:latin typeface="Consolas" pitchFamily="49" charset="0"/>
              </a:rPr>
              <a:t>-_invocationList</a:t>
            </a:r>
            <a:endParaRPr lang="en-GB" sz="3200" b="1" noProof="1">
              <a:latin typeface="Consolas" pitchFamily="49" charset="0"/>
            </a:endParaRPr>
          </a:p>
        </p:txBody>
      </p:sp>
      <p:sp>
        <p:nvSpPr>
          <p:cNvPr id="8" name="Rectangle 7"/>
          <p:cNvSpPr>
            <a:spLocks noChangeArrowheads="1"/>
          </p:cNvSpPr>
          <p:nvPr/>
        </p:nvSpPr>
        <p:spPr bwMode="auto">
          <a:xfrm>
            <a:off x="6450991" y="4137034"/>
            <a:ext cx="4291620" cy="57626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3200" b="1" noProof="1">
                <a:latin typeface="Consolas" pitchFamily="49" charset="0"/>
              </a:rPr>
              <a:t>MulticastDelegate</a:t>
            </a:r>
          </a:p>
        </p:txBody>
      </p:sp>
      <p:sp>
        <p:nvSpPr>
          <p:cNvPr id="9" name="Rectangle 8"/>
          <p:cNvSpPr>
            <a:spLocks noChangeArrowheads="1"/>
          </p:cNvSpPr>
          <p:nvPr/>
        </p:nvSpPr>
        <p:spPr bwMode="auto">
          <a:xfrm>
            <a:off x="6450990" y="5214938"/>
            <a:ext cx="4291619" cy="57626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3200" b="1" noProof="1">
                <a:latin typeface="Consolas" pitchFamily="49" charset="0"/>
              </a:rPr>
              <a:t>Custom Delegate</a:t>
            </a:r>
          </a:p>
        </p:txBody>
      </p:sp>
      <p:cxnSp>
        <p:nvCxnSpPr>
          <p:cNvPr id="12" name="Straight Arrow Connector 11"/>
          <p:cNvCxnSpPr>
            <a:stCxn id="9" idx="0"/>
            <a:endCxn id="8" idx="2"/>
          </p:cNvCxnSpPr>
          <p:nvPr/>
        </p:nvCxnSpPr>
        <p:spPr>
          <a:xfrm flipV="1">
            <a:off x="8596800" y="4721809"/>
            <a:ext cx="1" cy="49312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8579970" y="3616594"/>
            <a:ext cx="1" cy="50164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190655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effectLst>
                  <a:outerShdw blurRad="50800" dist="38100" algn="tr" rotWithShape="0">
                    <a:prstClr val="black">
                      <a:alpha val="40000"/>
                    </a:prstClr>
                  </a:outerShdw>
                </a:effectLst>
              </a:rPr>
              <a:t>Creating a Delegate Instance </a:t>
            </a:r>
            <a:endParaRPr lang="en-US" dirty="0"/>
          </a:p>
        </p:txBody>
      </p:sp>
      <p:sp>
        <p:nvSpPr>
          <p:cNvPr id="4" name="Slide Number Placeholder 3"/>
          <p:cNvSpPr>
            <a:spLocks noGrp="1"/>
          </p:cNvSpPr>
          <p:nvPr>
            <p:ph type="sldNum" sz="quarter" idx="13"/>
          </p:nvPr>
        </p:nvSpPr>
        <p:spPr>
          <a:prstGeom prst="rect">
            <a:avLst/>
          </a:prstGeom>
        </p:spPr>
        <p:txBody>
          <a:bodyPr/>
          <a:lstStyle/>
          <a:p>
            <a:pPr>
              <a:defRPr/>
            </a:pPr>
            <a:fld id="{58452FF4-89E3-4D1B-9927-2DBDC00E58D7}" type="slidenum">
              <a:rPr lang="en-US" smtClean="0"/>
              <a:pPr>
                <a:defRPr/>
              </a:pPr>
              <a:t>8</a:t>
            </a:fld>
            <a:endParaRPr lang="en-US" dirty="0"/>
          </a:p>
        </p:txBody>
      </p:sp>
      <p:sp>
        <p:nvSpPr>
          <p:cNvPr id="6" name="Rectangle 5">
            <a:extLst>
              <a:ext uri="{FF2B5EF4-FFF2-40B4-BE49-F238E27FC236}">
                <a16:creationId xmlns:a16="http://schemas.microsoft.com/office/drawing/2014/main" id="{AD1FF434-57C8-4197-BD51-E911190890AD}"/>
              </a:ext>
            </a:extLst>
          </p:cNvPr>
          <p:cNvSpPr>
            <a:spLocks noChangeArrowheads="1"/>
          </p:cNvSpPr>
          <p:nvPr/>
        </p:nvSpPr>
        <p:spPr bwMode="auto">
          <a:xfrm>
            <a:off x="608012" y="1447800"/>
            <a:ext cx="11106466" cy="483209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cs typeface="Consolas" pitchFamily="49" charset="0"/>
              </a:rPr>
              <a:t>public delegate void WorkPerformedHandler</a:t>
            </a:r>
          </a:p>
          <a:p>
            <a:r>
              <a:rPr lang="en-US" sz="2800" b="1" noProof="1">
                <a:latin typeface="Consolas" pitchFamily="49" charset="0"/>
                <a:cs typeface="Consolas" pitchFamily="49" charset="0"/>
              </a:rPr>
              <a:t>                        (int hours, WorkType workType);</a:t>
            </a:r>
          </a:p>
          <a:p>
            <a:endParaRPr lang="en-US" sz="2800" b="1" noProof="1">
              <a:latin typeface="Consolas" pitchFamily="49" charset="0"/>
              <a:cs typeface="Consolas" pitchFamily="49" charset="0"/>
            </a:endParaRPr>
          </a:p>
          <a:p>
            <a:r>
              <a:rPr lang="en-US" sz="2800" b="1" noProof="1">
                <a:latin typeface="Consolas" pitchFamily="49" charset="0"/>
                <a:cs typeface="Consolas" pitchFamily="49" charset="0"/>
              </a:rPr>
              <a:t>WorkPerformedHandler dele = </a:t>
            </a:r>
          </a:p>
          <a:p>
            <a:r>
              <a:rPr lang="en-US" sz="2800" b="1" noProof="1">
                <a:latin typeface="Consolas" pitchFamily="49" charset="0"/>
                <a:cs typeface="Consolas" pitchFamily="49" charset="0"/>
              </a:rPr>
              <a:t>               new WorkPerformedHandler(WorkPerformed);</a:t>
            </a:r>
          </a:p>
          <a:p>
            <a:endParaRPr lang="en-US" sz="2800" b="1" noProof="1">
              <a:latin typeface="Consolas" pitchFamily="49" charset="0"/>
              <a:cs typeface="Consolas" pitchFamily="49" charset="0"/>
            </a:endParaRPr>
          </a:p>
          <a:p>
            <a:r>
              <a:rPr lang="en-US" sz="2800" b="1" noProof="1">
                <a:latin typeface="Consolas" pitchFamily="49" charset="0"/>
                <a:cs typeface="Consolas" pitchFamily="49" charset="0"/>
              </a:rPr>
              <a:t>static void WorkPerformed(int hours, WorkType workType)</a:t>
            </a:r>
          </a:p>
          <a:p>
            <a:r>
              <a:rPr lang="en-US" sz="2800" b="1" noProof="1">
                <a:latin typeface="Consolas" pitchFamily="49" charset="0"/>
                <a:cs typeface="Consolas" pitchFamily="49" charset="0"/>
              </a:rPr>
              <a:t>{</a:t>
            </a:r>
          </a:p>
          <a:p>
            <a:r>
              <a:rPr lang="en-US" sz="2800" b="1" noProof="1">
                <a:latin typeface="Consolas" pitchFamily="49" charset="0"/>
                <a:cs typeface="Consolas" pitchFamily="49" charset="0"/>
              </a:rPr>
              <a:t>  Console.WriteLine("WorkPerformed called " + </a:t>
            </a:r>
          </a:p>
          <a:p>
            <a:r>
              <a:rPr lang="en-US" sz="2800" b="1" noProof="1">
                <a:latin typeface="Consolas" pitchFamily="49" charset="0"/>
                <a:cs typeface="Consolas" pitchFamily="49" charset="0"/>
              </a:rPr>
              <a:t>                                     hours.ToString());</a:t>
            </a:r>
          </a:p>
          <a:p>
            <a:r>
              <a:rPr lang="en-US" sz="2800" b="1" noProof="1">
                <a:latin typeface="Consolas" pitchFamily="49" charset="0"/>
                <a:cs typeface="Consolas" pitchFamily="49" charset="0"/>
              </a:rPr>
              <a:t>}</a:t>
            </a:r>
          </a:p>
        </p:txBody>
      </p:sp>
      <p:sp>
        <p:nvSpPr>
          <p:cNvPr id="10" name="AutoShape 6"/>
          <p:cNvSpPr>
            <a:spLocks noChangeArrowheads="1"/>
          </p:cNvSpPr>
          <p:nvPr/>
        </p:nvSpPr>
        <p:spPr bwMode="auto">
          <a:xfrm>
            <a:off x="2432450" y="2102201"/>
            <a:ext cx="1384066" cy="596198"/>
          </a:xfrm>
          <a:prstGeom prst="wedgeRoundRectCallout">
            <a:avLst>
              <a:gd name="adj1" fmla="val -66009"/>
              <a:gd name="adj2" fmla="val -51388"/>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Delegate</a:t>
            </a:r>
            <a:endParaRPr lang="bg-BG" sz="2400" b="1" dirty="0">
              <a:solidFill>
                <a:srgbClr val="FFFFFF"/>
              </a:solidFill>
              <a:effectLst>
                <a:outerShdw blurRad="38100" dist="38100" dir="2700000" algn="tl">
                  <a:srgbClr val="000000">
                    <a:alpha val="43137"/>
                  </a:srgbClr>
                </a:outerShdw>
              </a:effectLst>
            </a:endParaRPr>
          </a:p>
        </p:txBody>
      </p:sp>
      <p:sp>
        <p:nvSpPr>
          <p:cNvPr id="11" name="AutoShape 6"/>
          <p:cNvSpPr>
            <a:spLocks noChangeArrowheads="1"/>
          </p:cNvSpPr>
          <p:nvPr/>
        </p:nvSpPr>
        <p:spPr bwMode="auto">
          <a:xfrm>
            <a:off x="1979612" y="3352800"/>
            <a:ext cx="1375962" cy="596198"/>
          </a:xfrm>
          <a:prstGeom prst="wedgeRoundRectCallout">
            <a:avLst>
              <a:gd name="adj1" fmla="val -65458"/>
              <a:gd name="adj2" fmla="val -49864"/>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Instance</a:t>
            </a:r>
            <a:endParaRPr lang="bg-BG" sz="2400" b="1" dirty="0">
              <a:solidFill>
                <a:srgbClr val="FFFFFF"/>
              </a:solidFill>
              <a:effectLst>
                <a:outerShdw blurRad="38100" dist="38100" dir="2700000" algn="tl">
                  <a:srgbClr val="000000">
                    <a:alpha val="43137"/>
                  </a:srgbClr>
                </a:outerShdw>
              </a:effectLst>
            </a:endParaRPr>
          </a:p>
        </p:txBody>
      </p:sp>
      <p:sp>
        <p:nvSpPr>
          <p:cNvPr id="12" name="AutoShape 6"/>
          <p:cNvSpPr>
            <a:spLocks noChangeArrowheads="1"/>
          </p:cNvSpPr>
          <p:nvPr/>
        </p:nvSpPr>
        <p:spPr bwMode="auto">
          <a:xfrm>
            <a:off x="5256212" y="4495800"/>
            <a:ext cx="1524000" cy="457200"/>
          </a:xfrm>
          <a:prstGeom prst="wedgeRoundRectCallout">
            <a:avLst>
              <a:gd name="adj1" fmla="val -79717"/>
              <a:gd name="adj2" fmla="val -44186"/>
              <a:gd name="adj3" fmla="val 16667"/>
            </a:avLst>
          </a:prstGeom>
          <a:solidFill>
            <a:schemeClr val="tx1">
              <a:alpha val="80000"/>
            </a:schemeClr>
          </a:solidFill>
          <a:ln w="19050">
            <a:solidFill>
              <a:schemeClr val="tx1">
                <a:alpha val="80000"/>
              </a:schemeClr>
            </a:solidFill>
          </a:ln>
          <a:effectLst/>
        </p:spPr>
        <p:style>
          <a:lnRef idx="2">
            <a:schemeClr val="accent1">
              <a:shade val="50000"/>
            </a:schemeClr>
          </a:lnRef>
          <a:fillRef idx="1001">
            <a:schemeClr val="dk2"/>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a:solidFill>
                  <a:srgbClr val="FFFFFF"/>
                </a:solidFill>
                <a:effectLst>
                  <a:outerShdw blurRad="38100" dist="38100" dir="2700000" algn="tl">
                    <a:srgbClr val="000000">
                      <a:alpha val="43137"/>
                    </a:srgbClr>
                  </a:outerShdw>
                </a:effectLst>
              </a:rPr>
              <a:t>Handler</a:t>
            </a:r>
            <a:endParaRPr lang="bg-BG" sz="2400" b="1"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962944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0"/>
          </p:nvPr>
        </p:nvSpPr>
        <p:spPr/>
        <p:txBody>
          <a:bodyPr/>
          <a:lstStyle/>
          <a:p>
            <a:r>
              <a:rPr lang="en-US" dirty="0"/>
              <a:t>Lambda expressions can be assigned to any delegate</a:t>
            </a:r>
          </a:p>
        </p:txBody>
      </p:sp>
      <p:sp>
        <p:nvSpPr>
          <p:cNvPr id="2" name="Title 1"/>
          <p:cNvSpPr>
            <a:spLocks noGrp="1"/>
          </p:cNvSpPr>
          <p:nvPr>
            <p:ph type="title"/>
          </p:nvPr>
        </p:nvSpPr>
        <p:spPr/>
        <p:txBody>
          <a:bodyPr/>
          <a:lstStyle/>
          <a:p>
            <a:r>
              <a:rPr lang="en-US" dirty="0"/>
              <a:t>Assigning a Lambda to a Delegate</a:t>
            </a:r>
          </a:p>
        </p:txBody>
      </p:sp>
      <p:sp>
        <p:nvSpPr>
          <p:cNvPr id="4" name="Slide Number Placeholder 3"/>
          <p:cNvSpPr>
            <a:spLocks noGrp="1"/>
          </p:cNvSpPr>
          <p:nvPr>
            <p:ph type="sldNum" sz="quarter" idx="13"/>
          </p:nvPr>
        </p:nvSpPr>
        <p:spPr/>
        <p:txBody>
          <a:bodyPr/>
          <a:lstStyle/>
          <a:p>
            <a:fld id="{58452FF4-89E3-4D1B-9927-2DBDC00E58D7}" type="slidenum">
              <a:rPr lang="en-US" smtClean="0"/>
              <a:pPr/>
              <a:t>9</a:t>
            </a:fld>
            <a:endParaRPr lang="en-US" dirty="0"/>
          </a:p>
        </p:txBody>
      </p:sp>
      <p:sp>
        <p:nvSpPr>
          <p:cNvPr id="6" name="Rectangle 5">
            <a:extLst>
              <a:ext uri="{FF2B5EF4-FFF2-40B4-BE49-F238E27FC236}">
                <a16:creationId xmlns:a16="http://schemas.microsoft.com/office/drawing/2014/main" id="{AD1FF434-57C8-4197-BD51-E911190890AD}"/>
              </a:ext>
            </a:extLst>
          </p:cNvPr>
          <p:cNvSpPr>
            <a:spLocks noChangeArrowheads="1"/>
          </p:cNvSpPr>
          <p:nvPr/>
        </p:nvSpPr>
        <p:spPr bwMode="auto">
          <a:xfrm>
            <a:off x="760412" y="1905000"/>
            <a:ext cx="9220200" cy="353943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latin typeface="Consolas" pitchFamily="49" charset="0"/>
                <a:cs typeface="Consolas" pitchFamily="49" charset="0"/>
              </a:rPr>
              <a:t>public delegate int AddDelegate(int a, int b);</a:t>
            </a:r>
          </a:p>
          <a:p>
            <a:endParaRPr lang="en-US" sz="2800" b="1" noProof="1">
              <a:latin typeface="Consolas" pitchFamily="49" charset="0"/>
              <a:cs typeface="Consolas" pitchFamily="49" charset="0"/>
            </a:endParaRPr>
          </a:p>
          <a:p>
            <a:r>
              <a:rPr lang="en-US" sz="2800" b="1" noProof="1">
                <a:latin typeface="Consolas" pitchFamily="49" charset="0"/>
                <a:cs typeface="Consolas" pitchFamily="49" charset="0"/>
              </a:rPr>
              <a:t>public static void Main()</a:t>
            </a:r>
          </a:p>
          <a:p>
            <a:r>
              <a:rPr lang="en-US" sz="2800" b="1" noProof="1">
                <a:latin typeface="Consolas" pitchFamily="49" charset="0"/>
                <a:cs typeface="Consolas" pitchFamily="49" charset="0"/>
              </a:rPr>
              <a:t>{         </a:t>
            </a:r>
          </a:p>
          <a:p>
            <a:r>
              <a:rPr lang="en-US" sz="2800" b="1" noProof="1">
                <a:latin typeface="Consolas" pitchFamily="49" charset="0"/>
                <a:cs typeface="Consolas" pitchFamily="49" charset="0"/>
              </a:rPr>
              <a:t>  AddDelegate ab = (a, b) =&gt; a + b;</a:t>
            </a:r>
          </a:p>
          <a:p>
            <a:r>
              <a:rPr lang="en-US" sz="2800" b="1" noProof="1">
                <a:latin typeface="Consolas" pitchFamily="49" charset="0"/>
                <a:cs typeface="Consolas" pitchFamily="49" charset="0"/>
              </a:rPr>
              <a:t>  int result = ab(1, 1);</a:t>
            </a:r>
          </a:p>
          <a:p>
            <a:r>
              <a:rPr lang="en-US" sz="2800" b="1" noProof="1">
                <a:latin typeface="Consolas" pitchFamily="49" charset="0"/>
                <a:cs typeface="Consolas" pitchFamily="49" charset="0"/>
              </a:rPr>
              <a:t>  </a:t>
            </a:r>
            <a:r>
              <a:rPr lang="en-US" sz="2800" b="1" i="1" noProof="1">
                <a:solidFill>
                  <a:schemeClr val="accent2"/>
                </a:solidFill>
                <a:latin typeface="Consolas" pitchFamily="49" charset="0"/>
                <a:cs typeface="Consolas" pitchFamily="49" charset="0"/>
              </a:rPr>
              <a:t>//result = 2</a:t>
            </a:r>
          </a:p>
          <a:p>
            <a:r>
              <a:rPr lang="en-US" sz="2800" b="1" noProof="1">
                <a:latin typeface="Consolas" pitchFamily="49" charset="0"/>
                <a:cs typeface="Consolas" pitchFamily="49" charset="0"/>
              </a:rPr>
              <a:t>} </a:t>
            </a:r>
          </a:p>
        </p:txBody>
      </p:sp>
    </p:spTree>
    <p:extLst>
      <p:ext uri="{BB962C8B-B14F-4D97-AF65-F5344CB8AC3E}">
        <p14:creationId xmlns:p14="http://schemas.microsoft.com/office/powerpoint/2010/main" val="34925281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SoftUni3_1">
  <a:themeElements>
    <a:clrScheme name="Custom 2">
      <a:dk1>
        <a:srgbClr val="234465"/>
      </a:dk1>
      <a:lt1>
        <a:srgbClr val="FFA000"/>
      </a:lt1>
      <a:dk2>
        <a:srgbClr val="234465"/>
      </a:dk2>
      <a:lt2>
        <a:srgbClr val="FFFFFF"/>
      </a:lt2>
      <a:accent1>
        <a:srgbClr val="F7C86D"/>
      </a:accent1>
      <a:accent2>
        <a:srgbClr val="00B050"/>
      </a:accent2>
      <a:accent3>
        <a:srgbClr val="44A9F8"/>
      </a:accent3>
      <a:accent4>
        <a:srgbClr val="7030A0"/>
      </a:accent4>
      <a:accent5>
        <a:srgbClr val="67748E"/>
      </a:accent5>
      <a:accent6>
        <a:srgbClr val="F4F5F7"/>
      </a:accent6>
      <a:hlink>
        <a:srgbClr val="F2AC44"/>
      </a:hlink>
      <a:folHlink>
        <a:srgbClr val="F6C781"/>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dk2">
            <a:alpha val="80000"/>
          </a:schemeClr>
        </a:solidFill>
        <a:ln w="19050">
          <a:solidFill>
            <a:schemeClr val="tx1">
              <a:lumMod val="75000"/>
              <a:alpha val="80000"/>
            </a:schemeClr>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b="1" dirty="0">
            <a:solidFill>
              <a:srgbClr val="FFFFFF"/>
            </a:solidFill>
            <a:effectLst>
              <a:outerShdw blurRad="38100" dist="38100" dir="2700000" algn="tl">
                <a:srgbClr val="000000">
                  <a:alpha val="43137"/>
                </a:srgbClr>
              </a:outerShdw>
            </a:effectLst>
          </a:defRPr>
        </a:defPPr>
      </a:lstStyle>
      <a:style>
        <a:lnRef idx="2">
          <a:schemeClr val="accent1">
            <a:shade val="50000"/>
          </a:schemeClr>
        </a:lnRef>
        <a:fillRef idx="1001">
          <a:schemeClr val="dk2"/>
        </a:fillRef>
        <a:effectRef idx="0">
          <a:schemeClr val="accent1"/>
        </a:effectRef>
        <a:fontRef idx="minor">
          <a:schemeClr val="lt1"/>
        </a:fontRef>
      </a:style>
    </a:spDef>
    <a:txDef>
      <a:spPr>
        <a:solidFill>
          <a:schemeClr val="accent6">
            <a:lumMod val="75000"/>
            <a:alpha val="15000"/>
          </a:schemeClr>
        </a:solidFill>
        <a:ln w="12700">
          <a:solidFill>
            <a:schemeClr val="tx1">
              <a:lumMod val="75000"/>
            </a:schemeClr>
          </a:solidFill>
        </a:ln>
      </a:spPr>
      <a:bodyPr vert="horz" wrap="square" lIns="144000" tIns="108000" rIns="144000" bIns="108000" rtlCol="0">
        <a:spAutoFit/>
      </a:bodyPr>
      <a:lstStyle>
        <a:defPPr algn="l" eaLnBrk="0" hangingPunct="0">
          <a:lnSpc>
            <a:spcPct val="110000"/>
          </a:lnSpc>
          <a:buClr>
            <a:schemeClr val="accent5">
              <a:lumMod val="40000"/>
              <a:lumOff val="60000"/>
            </a:schemeClr>
          </a:buClr>
          <a:buSzPct val="70000"/>
          <a:defRPr sz="2400" dirty="0"/>
        </a:defPPr>
      </a:lstStyle>
    </a:txDef>
  </a:objectDefaults>
  <a:extraClrSchemeLst/>
  <a:extLst>
    <a:ext uri="{05A4C25C-085E-4340-85A3-A5531E510DB2}">
      <thm15:themeFamily xmlns:thm15="http://schemas.microsoft.com/office/thememl/2012/main" name="SoftUni3_1" id="{D61FAD9B-6E74-4E03-BFE4-B363D484F1DA}" vid="{7089C1A3-635B-4B03-A017-DAF10A3A396B}"/>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SoftUni-PowerPoint-Template</Template>
  <TotalTime>11251</TotalTime>
  <Words>2924</Words>
  <Application>Microsoft Office PowerPoint</Application>
  <PresentationFormat>Custom</PresentationFormat>
  <Paragraphs>584</Paragraphs>
  <Slides>46</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맑은 고딕</vt:lpstr>
      <vt:lpstr>Arial</vt:lpstr>
      <vt:lpstr>Calibri</vt:lpstr>
      <vt:lpstr>Consolas</vt:lpstr>
      <vt:lpstr>Wingdings</vt:lpstr>
      <vt:lpstr>Wingdings 2</vt:lpstr>
      <vt:lpstr>1_SoftUni3_1</vt:lpstr>
      <vt:lpstr>Object Communication and Events</vt:lpstr>
      <vt:lpstr>Table of Contents</vt:lpstr>
      <vt:lpstr>Questions</vt:lpstr>
      <vt:lpstr>PowerPoint Presentation</vt:lpstr>
      <vt:lpstr>What are Delegates?</vt:lpstr>
      <vt:lpstr>Creating Delegates </vt:lpstr>
      <vt:lpstr>What is a Multicast Delegate? </vt:lpstr>
      <vt:lpstr>Creating a Delegate Instance </vt:lpstr>
      <vt:lpstr>Assigning a Lambda to a Delegate</vt:lpstr>
      <vt:lpstr>Delegate Operations</vt:lpstr>
      <vt:lpstr>Delegates Constraints</vt:lpstr>
      <vt:lpstr>Delegates Example</vt:lpstr>
      <vt:lpstr>PowerPoint Presentation</vt:lpstr>
      <vt:lpstr>What are Events?</vt:lpstr>
      <vt:lpstr>What are Events?</vt:lpstr>
      <vt:lpstr>What is a Delegate?</vt:lpstr>
      <vt:lpstr>What is an EventHandler?</vt:lpstr>
      <vt:lpstr>Events</vt:lpstr>
      <vt:lpstr>Defining an Event </vt:lpstr>
      <vt:lpstr>Raising an Event </vt:lpstr>
      <vt:lpstr>Events vs. Delegates</vt:lpstr>
      <vt:lpstr>Exposing and Raising Events</vt:lpstr>
      <vt:lpstr>Exposing and Raising Events (2)</vt:lpstr>
      <vt:lpstr>Custom Events: Convention</vt:lpstr>
      <vt:lpstr>Custom Events: Convention (2)</vt:lpstr>
      <vt:lpstr>Custom Events: Convention (3)</vt:lpstr>
      <vt:lpstr>EventArgs</vt:lpstr>
      <vt:lpstr>Deriving from the EventArgs Class </vt:lpstr>
      <vt:lpstr>Defining and Attaching Event Handlers </vt:lpstr>
      <vt:lpstr>Anonymous Methods</vt:lpstr>
      <vt:lpstr>UI Mouse Click Event Handler – Example</vt:lpstr>
      <vt:lpstr>Event Loop</vt:lpstr>
      <vt:lpstr>Event Loop – Simple Example</vt:lpstr>
      <vt:lpstr>PowerPoint Presentation</vt:lpstr>
      <vt:lpstr>Observer Design Pattern</vt:lpstr>
      <vt:lpstr>Observer – UML</vt:lpstr>
      <vt:lpstr>Problem: Observer</vt:lpstr>
      <vt:lpstr>Solution: Observer</vt:lpstr>
      <vt:lpstr>Solution: Observer</vt:lpstr>
      <vt:lpstr>Solution: Observer</vt:lpstr>
      <vt:lpstr>Summary</vt:lpstr>
      <vt:lpstr>PowerPoint Presentation</vt:lpstr>
      <vt:lpstr>SoftUni Diamond Partners</vt:lpstr>
      <vt:lpstr>SoftUni Organizational Partners</vt:lpstr>
      <vt:lpstr>Trainings @ Software University (SoftUni)</vt:lpstr>
      <vt:lpstr>License</vt:lpstr>
    </vt:vector>
  </TitlesOfParts>
  <Manager/>
  <Company>Software University (SoftUni)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OOP Advanced - Object Communication and Events</dc:title>
  <dc:subject>C# OOP Advanced – Practical Training Course @ SoftUni</dc:subject>
  <dc:creator>Software University Foundation</dc:creator>
  <cp:keywords>C# OOP Advanced, C#, OOP, Software University, SoftUni, programming, coding, software development, education, training, course</cp:keywords>
  <dc:description>C# OOP Advanced Course @ SoftUni – https://softuni.bg/courses/csharp-oop-advanced-high-quality-code</dc:description>
  <cp:lastModifiedBy>Atanas Atanasov</cp:lastModifiedBy>
  <cp:revision>350</cp:revision>
  <dcterms:created xsi:type="dcterms:W3CDTF">2014-01-02T17:00:34Z</dcterms:created>
  <dcterms:modified xsi:type="dcterms:W3CDTF">2018-11-24T13:01:54Z</dcterms:modified>
  <cp:category>programming, education, software engineering, software development</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